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6" r:id="rId1"/>
  </p:sldMasterIdLst>
  <p:notesMasterIdLst>
    <p:notesMasterId r:id="rId34"/>
  </p:notesMasterIdLst>
  <p:handoutMasterIdLst>
    <p:handoutMasterId r:id="rId35"/>
  </p:handoutMasterIdLst>
  <p:sldIdLst>
    <p:sldId id="314" r:id="rId2"/>
    <p:sldId id="261" r:id="rId3"/>
    <p:sldId id="259" r:id="rId4"/>
    <p:sldId id="292" r:id="rId5"/>
    <p:sldId id="293" r:id="rId6"/>
    <p:sldId id="315" r:id="rId7"/>
    <p:sldId id="318" r:id="rId8"/>
    <p:sldId id="316" r:id="rId9"/>
    <p:sldId id="319" r:id="rId10"/>
    <p:sldId id="320" r:id="rId11"/>
    <p:sldId id="321" r:id="rId12"/>
    <p:sldId id="322" r:id="rId13"/>
    <p:sldId id="323" r:id="rId14"/>
    <p:sldId id="265" r:id="rId15"/>
    <p:sldId id="324" r:id="rId16"/>
    <p:sldId id="325" r:id="rId17"/>
    <p:sldId id="326" r:id="rId18"/>
    <p:sldId id="327" r:id="rId19"/>
    <p:sldId id="328" r:id="rId20"/>
    <p:sldId id="329" r:id="rId21"/>
    <p:sldId id="330" r:id="rId22"/>
    <p:sldId id="331" r:id="rId23"/>
    <p:sldId id="332" r:id="rId24"/>
    <p:sldId id="333" r:id="rId25"/>
    <p:sldId id="334" r:id="rId26"/>
    <p:sldId id="335" r:id="rId27"/>
    <p:sldId id="336" r:id="rId28"/>
    <p:sldId id="337" r:id="rId29"/>
    <p:sldId id="338" r:id="rId30"/>
    <p:sldId id="339" r:id="rId31"/>
    <p:sldId id="340" r:id="rId32"/>
    <p:sldId id="341" r:id="rId33"/>
  </p:sldIdLst>
  <p:sldSz cx="9144000" cy="6858000" type="screen4x3"/>
  <p:notesSz cx="6858000" cy="9144000"/>
  <p:defaultTextStyle>
    <a:defPPr>
      <a:defRPr lang="en-US"/>
    </a:defPPr>
    <a:lvl1pPr algn="ctr" rtl="0" eaLnBrk="0" fontAlgn="base" hangingPunct="0">
      <a:spcBef>
        <a:spcPct val="50000"/>
      </a:spcBef>
      <a:spcAft>
        <a:spcPct val="0"/>
      </a:spcAft>
      <a:defRPr b="1" kern="1200">
        <a:solidFill>
          <a:schemeClr val="tx1"/>
        </a:solidFill>
        <a:latin typeface="Helvetica" pitchFamily="34" charset="0"/>
        <a:ea typeface="楷体_GB2312" pitchFamily="49" charset="-122"/>
        <a:cs typeface="+mn-cs"/>
      </a:defRPr>
    </a:lvl1pPr>
    <a:lvl2pPr marL="457200" algn="ctr" rtl="0" eaLnBrk="0" fontAlgn="base" hangingPunct="0">
      <a:spcBef>
        <a:spcPct val="50000"/>
      </a:spcBef>
      <a:spcAft>
        <a:spcPct val="0"/>
      </a:spcAft>
      <a:defRPr b="1" kern="1200">
        <a:solidFill>
          <a:schemeClr val="tx1"/>
        </a:solidFill>
        <a:latin typeface="Helvetica" pitchFamily="34" charset="0"/>
        <a:ea typeface="楷体_GB2312" pitchFamily="49" charset="-122"/>
        <a:cs typeface="+mn-cs"/>
      </a:defRPr>
    </a:lvl2pPr>
    <a:lvl3pPr marL="914400" algn="ctr" rtl="0" eaLnBrk="0" fontAlgn="base" hangingPunct="0">
      <a:spcBef>
        <a:spcPct val="50000"/>
      </a:spcBef>
      <a:spcAft>
        <a:spcPct val="0"/>
      </a:spcAft>
      <a:defRPr b="1" kern="1200">
        <a:solidFill>
          <a:schemeClr val="tx1"/>
        </a:solidFill>
        <a:latin typeface="Helvetica" pitchFamily="34" charset="0"/>
        <a:ea typeface="楷体_GB2312" pitchFamily="49" charset="-122"/>
        <a:cs typeface="+mn-cs"/>
      </a:defRPr>
    </a:lvl3pPr>
    <a:lvl4pPr marL="1371600" algn="ctr" rtl="0" eaLnBrk="0" fontAlgn="base" hangingPunct="0">
      <a:spcBef>
        <a:spcPct val="50000"/>
      </a:spcBef>
      <a:spcAft>
        <a:spcPct val="0"/>
      </a:spcAft>
      <a:defRPr b="1" kern="1200">
        <a:solidFill>
          <a:schemeClr val="tx1"/>
        </a:solidFill>
        <a:latin typeface="Helvetica" pitchFamily="34" charset="0"/>
        <a:ea typeface="楷体_GB2312" pitchFamily="49" charset="-122"/>
        <a:cs typeface="+mn-cs"/>
      </a:defRPr>
    </a:lvl4pPr>
    <a:lvl5pPr marL="1828800" algn="ctr" rtl="0" eaLnBrk="0" fontAlgn="base" hangingPunct="0">
      <a:spcBef>
        <a:spcPct val="50000"/>
      </a:spcBef>
      <a:spcAft>
        <a:spcPct val="0"/>
      </a:spcAft>
      <a:defRPr b="1" kern="1200">
        <a:solidFill>
          <a:schemeClr val="tx1"/>
        </a:solidFill>
        <a:latin typeface="Helvetica" pitchFamily="34" charset="0"/>
        <a:ea typeface="楷体_GB2312" pitchFamily="49" charset="-122"/>
        <a:cs typeface="+mn-cs"/>
      </a:defRPr>
    </a:lvl5pPr>
    <a:lvl6pPr marL="2286000" algn="l" defTabSz="914400" rtl="0" eaLnBrk="1" latinLnBrk="0" hangingPunct="1">
      <a:defRPr b="1" kern="1200">
        <a:solidFill>
          <a:schemeClr val="tx1"/>
        </a:solidFill>
        <a:latin typeface="Helvetica" pitchFamily="34" charset="0"/>
        <a:ea typeface="楷体_GB2312" pitchFamily="49" charset="-122"/>
        <a:cs typeface="+mn-cs"/>
      </a:defRPr>
    </a:lvl6pPr>
    <a:lvl7pPr marL="2743200" algn="l" defTabSz="914400" rtl="0" eaLnBrk="1" latinLnBrk="0" hangingPunct="1">
      <a:defRPr b="1" kern="1200">
        <a:solidFill>
          <a:schemeClr val="tx1"/>
        </a:solidFill>
        <a:latin typeface="Helvetica" pitchFamily="34" charset="0"/>
        <a:ea typeface="楷体_GB2312" pitchFamily="49" charset="-122"/>
        <a:cs typeface="+mn-cs"/>
      </a:defRPr>
    </a:lvl7pPr>
    <a:lvl8pPr marL="3200400" algn="l" defTabSz="914400" rtl="0" eaLnBrk="1" latinLnBrk="0" hangingPunct="1">
      <a:defRPr b="1" kern="1200">
        <a:solidFill>
          <a:schemeClr val="tx1"/>
        </a:solidFill>
        <a:latin typeface="Helvetica" pitchFamily="34" charset="0"/>
        <a:ea typeface="楷体_GB2312" pitchFamily="49" charset="-122"/>
        <a:cs typeface="+mn-cs"/>
      </a:defRPr>
    </a:lvl8pPr>
    <a:lvl9pPr marL="3657600" algn="l" defTabSz="914400" rtl="0" eaLnBrk="1" latinLnBrk="0" hangingPunct="1">
      <a:defRPr b="1" kern="1200">
        <a:solidFill>
          <a:schemeClr val="tx1"/>
        </a:solidFill>
        <a:latin typeface="Helvetica" pitchFamily="34" charset="0"/>
        <a:ea typeface="楷体_GB2312" pitchFamily="49" charset="-122"/>
        <a:cs typeface="+mn-cs"/>
      </a:defRPr>
    </a:lvl9pPr>
  </p:defaultTextStyle>
  <p:extLst>
    <p:ext uri="{EFAFB233-063F-42B5-8137-9DF3F51BA10A}">
      <p15:sldGuideLst xmlns:p15="http://schemas.microsoft.com/office/powerpoint/2012/main">
        <p15:guide id="1" orient="horz" pos="344">
          <p15:clr>
            <a:srgbClr val="A4A3A4"/>
          </p15:clr>
        </p15:guide>
        <p15:guide id="2" orient="horz" pos="3067">
          <p15:clr>
            <a:srgbClr val="A4A3A4"/>
          </p15:clr>
        </p15:guide>
        <p15:guide id="3" orient="horz" pos="981">
          <p15:clr>
            <a:srgbClr val="A4A3A4"/>
          </p15:clr>
        </p15:guide>
        <p15:guide id="4"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660066"/>
    <a:srgbClr val="CC99FF"/>
    <a:srgbClr val="9933FF"/>
    <a:srgbClr val="339933"/>
    <a:srgbClr val="339966"/>
    <a:srgbClr val="4F009E"/>
    <a:srgbClr val="410082"/>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85445" autoAdjust="0"/>
  </p:normalViewPr>
  <p:slideViewPr>
    <p:cSldViewPr>
      <p:cViewPr varScale="1">
        <p:scale>
          <a:sx n="75" d="100"/>
          <a:sy n="75" d="100"/>
        </p:scale>
        <p:origin x="1746" y="60"/>
      </p:cViewPr>
      <p:guideLst>
        <p:guide orient="horz" pos="344"/>
        <p:guide orient="horz" pos="3067"/>
        <p:guide orient="horz" pos="981"/>
        <p:guide pos="2880"/>
      </p:guideLst>
    </p:cSldViewPr>
  </p:slideViewPr>
  <p:notesTextViewPr>
    <p:cViewPr>
      <p:scale>
        <a:sx n="100" d="100"/>
        <a:sy n="100" d="100"/>
      </p:scale>
      <p:origin x="0" y="0"/>
    </p:cViewPr>
  </p:notesTextViewPr>
  <p:notesViewPr>
    <p:cSldViewPr>
      <p:cViewPr varScale="1">
        <p:scale>
          <a:sx n="83" d="100"/>
          <a:sy n="83" d="100"/>
        </p:scale>
        <p:origin x="3132"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spcBef>
                <a:spcPct val="0"/>
              </a:spcBef>
              <a:defRPr sz="1200" b="0">
                <a:latin typeface="Tahoma" pitchFamily="34" charset="0"/>
                <a:ea typeface="宋体" pitchFamily="2" charset="-122"/>
              </a:defRPr>
            </a:lvl1pPr>
          </a:lstStyle>
          <a:p>
            <a:pPr>
              <a:defRPr/>
            </a:pPr>
            <a:endParaRPr lang="zh-CN" altLang="en-US"/>
          </a:p>
        </p:txBody>
      </p:sp>
      <p:sp>
        <p:nvSpPr>
          <p:cNvPr id="4608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spcBef>
                <a:spcPct val="0"/>
              </a:spcBef>
              <a:defRPr sz="1200" b="0">
                <a:latin typeface="Tahoma" pitchFamily="34" charset="0"/>
                <a:ea typeface="宋体" pitchFamily="2" charset="-122"/>
              </a:defRPr>
            </a:lvl1pPr>
          </a:lstStyle>
          <a:p>
            <a:pPr>
              <a:defRPr/>
            </a:pPr>
            <a:endParaRPr lang="en-US" altLang="zh-CN"/>
          </a:p>
        </p:txBody>
      </p:sp>
      <p:sp>
        <p:nvSpPr>
          <p:cNvPr id="4608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spcBef>
                <a:spcPct val="0"/>
              </a:spcBef>
              <a:defRPr sz="1200" b="0">
                <a:latin typeface="Tahoma" pitchFamily="34" charset="0"/>
                <a:ea typeface="宋体" pitchFamily="2" charset="-122"/>
              </a:defRPr>
            </a:lvl1pPr>
          </a:lstStyle>
          <a:p>
            <a:pPr>
              <a:defRPr/>
            </a:pPr>
            <a:endParaRPr lang="en-US" altLang="zh-CN"/>
          </a:p>
        </p:txBody>
      </p:sp>
      <p:sp>
        <p:nvSpPr>
          <p:cNvPr id="4608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spcBef>
                <a:spcPct val="0"/>
              </a:spcBef>
              <a:defRPr sz="1200" b="0">
                <a:latin typeface="Tahoma" pitchFamily="34" charset="0"/>
                <a:ea typeface="宋体" pitchFamily="2" charset="-122"/>
              </a:defRPr>
            </a:lvl1pPr>
          </a:lstStyle>
          <a:p>
            <a:pPr>
              <a:defRPr/>
            </a:pPr>
            <a:fld id="{02C2B082-3536-4E4D-8E00-7B4CA34A1213}" type="slidenum">
              <a:rPr lang="zh-CN" altLang="en-US"/>
              <a:pPr>
                <a:defRPr/>
              </a:pPr>
              <a:t>‹#›</a:t>
            </a:fld>
            <a:endParaRPr lang="en-US" altLang="zh-CN"/>
          </a:p>
        </p:txBody>
      </p:sp>
    </p:spTree>
    <p:extLst>
      <p:ext uri="{BB962C8B-B14F-4D97-AF65-F5344CB8AC3E}">
        <p14:creationId xmlns:p14="http://schemas.microsoft.com/office/powerpoint/2010/main" val="25075956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spcBef>
                <a:spcPct val="0"/>
              </a:spcBef>
              <a:defRPr sz="1200" b="0">
                <a:latin typeface="Tahoma" pitchFamily="34" charset="0"/>
                <a:ea typeface="宋体" pitchFamily="2" charset="-122"/>
              </a:defRPr>
            </a:lvl1pPr>
          </a:lstStyle>
          <a:p>
            <a:pPr>
              <a:defRPr/>
            </a:pPr>
            <a:endParaRPr lang="zh-CN" altLang="en-US"/>
          </a:p>
        </p:txBody>
      </p:sp>
      <p:sp>
        <p:nvSpPr>
          <p:cNvPr id="48131"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spcBef>
                <a:spcPct val="0"/>
              </a:spcBef>
              <a:defRPr sz="1200" b="0">
                <a:latin typeface="Tahoma" pitchFamily="34" charset="0"/>
                <a:ea typeface="宋体" pitchFamily="2" charset="-122"/>
              </a:defRPr>
            </a:lvl1pPr>
          </a:lstStyle>
          <a:p>
            <a:pPr>
              <a:defRPr/>
            </a:pPr>
            <a:endParaRPr lang="en-US" altLang="zh-CN"/>
          </a:p>
        </p:txBody>
      </p:sp>
      <p:sp>
        <p:nvSpPr>
          <p:cNvPr id="4813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8133"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48134"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spcBef>
                <a:spcPct val="0"/>
              </a:spcBef>
              <a:defRPr sz="1200" b="0">
                <a:latin typeface="Tahoma" pitchFamily="34" charset="0"/>
                <a:ea typeface="宋体" pitchFamily="2" charset="-122"/>
              </a:defRPr>
            </a:lvl1pPr>
          </a:lstStyle>
          <a:p>
            <a:pPr>
              <a:defRPr/>
            </a:pPr>
            <a:endParaRPr lang="en-US" altLang="zh-CN"/>
          </a:p>
        </p:txBody>
      </p:sp>
      <p:sp>
        <p:nvSpPr>
          <p:cNvPr id="48135"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spcBef>
                <a:spcPct val="0"/>
              </a:spcBef>
              <a:defRPr sz="1200" b="0">
                <a:latin typeface="Tahoma" pitchFamily="34" charset="0"/>
                <a:ea typeface="宋体" pitchFamily="2" charset="-122"/>
              </a:defRPr>
            </a:lvl1pPr>
          </a:lstStyle>
          <a:p>
            <a:pPr>
              <a:defRPr/>
            </a:pPr>
            <a:fld id="{85A6B169-D95C-4F1F-9905-3E011F5B75BC}" type="slidenum">
              <a:rPr lang="zh-CN" altLang="en-US"/>
              <a:pPr>
                <a:defRPr/>
              </a:pPr>
              <a:t>‹#›</a:t>
            </a:fld>
            <a:endParaRPr lang="en-US" altLang="zh-CN"/>
          </a:p>
        </p:txBody>
      </p:sp>
    </p:spTree>
    <p:extLst>
      <p:ext uri="{BB962C8B-B14F-4D97-AF65-F5344CB8AC3E}">
        <p14:creationId xmlns:p14="http://schemas.microsoft.com/office/powerpoint/2010/main" val="5712382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85A6B169-D95C-4F1F-9905-3E011F5B75BC}" type="slidenum">
              <a:rPr lang="zh-CN" altLang="en-US" smtClean="0"/>
              <a:pPr>
                <a:defRPr/>
              </a:pPr>
              <a:t>12</a:t>
            </a:fld>
            <a:endParaRPr lang="en-US" altLang="zh-CN"/>
          </a:p>
        </p:txBody>
      </p:sp>
    </p:spTree>
    <p:extLst>
      <p:ext uri="{BB962C8B-B14F-4D97-AF65-F5344CB8AC3E}">
        <p14:creationId xmlns:p14="http://schemas.microsoft.com/office/powerpoint/2010/main" val="1396786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85A6B169-D95C-4F1F-9905-3E011F5B75BC}" type="slidenum">
              <a:rPr lang="zh-CN" altLang="en-US" smtClean="0"/>
              <a:pPr>
                <a:defRPr/>
              </a:pPr>
              <a:t>13</a:t>
            </a:fld>
            <a:endParaRPr lang="en-US" altLang="zh-CN"/>
          </a:p>
        </p:txBody>
      </p:sp>
    </p:spTree>
    <p:extLst>
      <p:ext uri="{BB962C8B-B14F-4D97-AF65-F5344CB8AC3E}">
        <p14:creationId xmlns:p14="http://schemas.microsoft.com/office/powerpoint/2010/main" val="33612386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lvl1pPr>
              <a:defRPr>
                <a:solidFill>
                  <a:srgbClr val="0000FF"/>
                </a:solidFill>
              </a:defRPr>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41292543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57629446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395288" y="203200"/>
            <a:ext cx="8353425" cy="4889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25538"/>
            <a:ext cx="4038600" cy="50006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25538"/>
            <a:ext cx="4038600" cy="50006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1040699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692275" y="704850"/>
            <a:ext cx="7391400" cy="563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828800"/>
            <a:ext cx="8229600" cy="44958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590981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矩形 7"/>
          <p:cNvSpPr>
            <a:spLocks noChangeArrowheads="1"/>
          </p:cNvSpPr>
          <p:nvPr/>
        </p:nvSpPr>
        <p:spPr bwMode="auto">
          <a:xfrm>
            <a:off x="139700" y="735013"/>
            <a:ext cx="8856663" cy="142875"/>
          </a:xfrm>
          <a:prstGeom prst="rect">
            <a:avLst/>
          </a:prstGeom>
          <a:gradFill rotWithShape="1">
            <a:gsLst>
              <a:gs pos="0">
                <a:srgbClr val="083763"/>
              </a:gs>
              <a:gs pos="100000">
                <a:schemeClr val="accent2">
                  <a:alpha val="0"/>
                </a:scheme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3076" name="同侧圆角矩形 8"/>
          <p:cNvSpPr>
            <a:spLocks noChangeArrowheads="1"/>
          </p:cNvSpPr>
          <p:nvPr/>
        </p:nvSpPr>
        <p:spPr bwMode="auto">
          <a:xfrm>
            <a:off x="139700" y="131763"/>
            <a:ext cx="8856663" cy="633412"/>
          </a:xfrm>
          <a:custGeom>
            <a:avLst/>
            <a:gdLst>
              <a:gd name="T0" fmla="*/ 8856663 w 8856663"/>
              <a:gd name="T1" fmla="*/ 316706 h 633412"/>
              <a:gd name="T2" fmla="*/ 4428332 w 8856663"/>
              <a:gd name="T3" fmla="*/ 633412 h 633412"/>
              <a:gd name="T4" fmla="*/ 0 w 8856663"/>
              <a:gd name="T5" fmla="*/ 316706 h 633412"/>
              <a:gd name="T6" fmla="*/ 4428332 w 8856663"/>
              <a:gd name="T7" fmla="*/ 0 h 633412"/>
              <a:gd name="T8" fmla="*/ 0 60000 65536"/>
              <a:gd name="T9" fmla="*/ 5898240 60000 65536"/>
              <a:gd name="T10" fmla="*/ 11796480 60000 65536"/>
              <a:gd name="T11" fmla="*/ 17694720 60000 65536"/>
              <a:gd name="T12" fmla="*/ 20697 w 8856663"/>
              <a:gd name="T13" fmla="*/ 20697 h 633412"/>
              <a:gd name="T14" fmla="*/ 8835966 w 8856663"/>
              <a:gd name="T15" fmla="*/ 633412 h 633412"/>
            </a:gdLst>
            <a:ahLst/>
            <a:cxnLst>
              <a:cxn ang="T8">
                <a:pos x="T0" y="T1"/>
              </a:cxn>
              <a:cxn ang="T9">
                <a:pos x="T2" y="T3"/>
              </a:cxn>
              <a:cxn ang="T10">
                <a:pos x="T4" y="T5"/>
              </a:cxn>
              <a:cxn ang="T11">
                <a:pos x="T6" y="T7"/>
              </a:cxn>
            </a:cxnLst>
            <a:rect l="T12" t="T13" r="T14" b="T15"/>
            <a:pathLst>
              <a:path w="8856663" h="633412">
                <a:moveTo>
                  <a:pt x="70663" y="0"/>
                </a:moveTo>
                <a:lnTo>
                  <a:pt x="8786000" y="0"/>
                </a:lnTo>
                <a:lnTo>
                  <a:pt x="8785999" y="0"/>
                </a:lnTo>
                <a:cubicBezTo>
                  <a:pt x="8825026" y="0"/>
                  <a:pt x="8856663" y="31636"/>
                  <a:pt x="8856663" y="70663"/>
                </a:cubicBezTo>
                <a:lnTo>
                  <a:pt x="8856663" y="633412"/>
                </a:lnTo>
                <a:lnTo>
                  <a:pt x="0" y="633412"/>
                </a:lnTo>
                <a:lnTo>
                  <a:pt x="0" y="70663"/>
                </a:lnTo>
                <a:cubicBezTo>
                  <a:pt x="0" y="31636"/>
                  <a:pt x="31636" y="0"/>
                  <a:pt x="70662" y="0"/>
                </a:cubicBezTo>
                <a:close/>
              </a:path>
            </a:pathLst>
          </a:custGeom>
          <a:solidFill>
            <a:srgbClr val="0081E2"/>
          </a:solidFill>
          <a:ln>
            <a:noFill/>
          </a:ln>
          <a:extLst/>
        </p:spPr>
        <p:txBody>
          <a:bodyPr anchor="ctr"/>
          <a:lstStyle/>
          <a:p>
            <a:pPr algn="ctr"/>
            <a:r>
              <a:rPr kumimoji="0" lang="en-US" sz="1800">
                <a:solidFill>
                  <a:srgbClr val="FFFFFF"/>
                </a:solidFill>
                <a:latin typeface="Constantia" pitchFamily="18" charset="0"/>
                <a:ea typeface="微软雅黑" pitchFamily="34" charset="-122"/>
              </a:rPr>
              <a:t> </a:t>
            </a:r>
            <a:endParaRPr kumimoji="0" lang="zh-CN" altLang="en-US" sz="1800">
              <a:solidFill>
                <a:srgbClr val="FFFFFF"/>
              </a:solidFill>
              <a:latin typeface="Constantia" pitchFamily="18" charset="0"/>
              <a:ea typeface="微软雅黑" pitchFamily="34" charset="-122"/>
            </a:endParaRPr>
          </a:p>
        </p:txBody>
      </p:sp>
      <p:cxnSp>
        <p:nvCxnSpPr>
          <p:cNvPr id="3077" name="直接连接符 9"/>
          <p:cNvCxnSpPr>
            <a:cxnSpLocks noChangeShapeType="1"/>
          </p:cNvCxnSpPr>
          <p:nvPr/>
        </p:nvCxnSpPr>
        <p:spPr bwMode="auto">
          <a:xfrm>
            <a:off x="468313" y="6308725"/>
            <a:ext cx="7488237" cy="0"/>
          </a:xfrm>
          <a:prstGeom prst="line">
            <a:avLst/>
          </a:prstGeom>
          <a:noFill/>
          <a:ln w="9525" cmpd="sng">
            <a:solidFill>
              <a:srgbClr val="7F7F7F"/>
            </a:solidFill>
            <a:prstDash val="sysDash"/>
            <a:round/>
            <a:headEnd/>
            <a:tailEnd/>
          </a:ln>
          <a:extLst>
            <a:ext uri="{909E8E84-426E-40DD-AFC4-6F175D3DCCD1}">
              <a14:hiddenFill xmlns:a14="http://schemas.microsoft.com/office/drawing/2010/main">
                <a:noFill/>
              </a14:hiddenFill>
            </a:ext>
          </a:extLst>
        </p:spPr>
      </p:cxnSp>
      <p:sp>
        <p:nvSpPr>
          <p:cNvPr id="3078" name="Line 12"/>
          <p:cNvSpPr>
            <a:spLocks noChangeShapeType="1"/>
          </p:cNvSpPr>
          <p:nvPr/>
        </p:nvSpPr>
        <p:spPr bwMode="auto">
          <a:xfrm>
            <a:off x="1587500" y="6437313"/>
            <a:ext cx="0" cy="252412"/>
          </a:xfrm>
          <a:prstGeom prst="line">
            <a:avLst/>
          </a:prstGeom>
          <a:noFill/>
          <a:ln w="3175" cmpd="sng">
            <a:solidFill>
              <a:schemeClr val="bg1"/>
            </a:solidFill>
            <a:round/>
            <a:headEnd/>
            <a:tailEnd/>
          </a:ln>
          <a:extLst>
            <a:ext uri="{909E8E84-426E-40DD-AFC4-6F175D3DCCD1}">
              <a14:hiddenFill xmlns:a14="http://schemas.microsoft.com/office/drawing/2010/main">
                <a:noFill/>
              </a14:hiddenFill>
            </a:ext>
          </a:extLst>
        </p:spPr>
        <p:txBody>
          <a:bodyPr/>
          <a:lstStyle/>
          <a:p>
            <a:endParaRPr kumimoji="0" lang="zh-CN" altLang="en-US" sz="1800">
              <a:solidFill>
                <a:srgbClr val="000000"/>
              </a:solidFill>
              <a:latin typeface="Arial" pitchFamily="34" charset="0"/>
              <a:ea typeface="宋体" pitchFamily="2" charset="-122"/>
            </a:endParaRPr>
          </a:p>
        </p:txBody>
      </p:sp>
      <p:sp>
        <p:nvSpPr>
          <p:cNvPr id="3081" name="矩形 13"/>
          <p:cNvSpPr>
            <a:spLocks noChangeArrowheads="1"/>
          </p:cNvSpPr>
          <p:nvPr/>
        </p:nvSpPr>
        <p:spPr bwMode="auto">
          <a:xfrm>
            <a:off x="265113" y="131763"/>
            <a:ext cx="203200" cy="633412"/>
          </a:xfrm>
          <a:prstGeom prst="rect">
            <a:avLst/>
          </a:prstGeom>
          <a:gradFill rotWithShape="0">
            <a:gsLst>
              <a:gs pos="0">
                <a:srgbClr val="BF9000"/>
              </a:gs>
              <a:gs pos="24001">
                <a:srgbClr val="FFFF00"/>
              </a:gs>
              <a:gs pos="49001">
                <a:srgbClr val="FFC000"/>
              </a:gs>
              <a:gs pos="77000">
                <a:srgbClr val="BF9000"/>
              </a:gs>
              <a:gs pos="100000">
                <a:srgbClr val="FFD966"/>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3082" name="矩形 14"/>
          <p:cNvSpPr>
            <a:spLocks noChangeArrowheads="1"/>
          </p:cNvSpPr>
          <p:nvPr/>
        </p:nvSpPr>
        <p:spPr bwMode="auto">
          <a:xfrm>
            <a:off x="250825" y="131763"/>
            <a:ext cx="19050" cy="633412"/>
          </a:xfrm>
          <a:prstGeom prst="rect">
            <a:avLst/>
          </a:prstGeom>
          <a:solidFill>
            <a:schemeClr val="tx1">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3083" name="矩形 15"/>
          <p:cNvSpPr>
            <a:spLocks noChangeArrowheads="1"/>
          </p:cNvSpPr>
          <p:nvPr/>
        </p:nvSpPr>
        <p:spPr bwMode="auto">
          <a:xfrm>
            <a:off x="460375" y="130175"/>
            <a:ext cx="17463" cy="635000"/>
          </a:xfrm>
          <a:prstGeom prst="rect">
            <a:avLst/>
          </a:prstGeom>
          <a:solidFill>
            <a:schemeClr val="bg1">
              <a:alpha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22" name="TextBox 21"/>
          <p:cNvSpPr txBox="1"/>
          <p:nvPr userDrawn="1"/>
        </p:nvSpPr>
        <p:spPr>
          <a:xfrm>
            <a:off x="107504" y="6381328"/>
            <a:ext cx="6696744" cy="338554"/>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algn="l"/>
            <a:r>
              <a:rPr kumimoji="0" lang="en-US" altLang="zh-CN" sz="1600" b="1" dirty="0" smtClean="0">
                <a:ln w="50800"/>
                <a:solidFill>
                  <a:srgbClr val="1ADC31"/>
                </a:solidFill>
                <a:latin typeface="微软雅黑" pitchFamily="34" charset="-122"/>
                <a:ea typeface="微软雅黑" pitchFamily="34" charset="-122"/>
              </a:rPr>
              <a:t>SQL Server 2016</a:t>
            </a:r>
            <a:r>
              <a:rPr kumimoji="0" lang="zh-CN" altLang="en-US" sz="1600" b="1" dirty="0" smtClean="0">
                <a:ln w="50800"/>
                <a:solidFill>
                  <a:srgbClr val="1ADC31"/>
                </a:solidFill>
                <a:latin typeface="微软雅黑" pitchFamily="34" charset="-122"/>
                <a:ea typeface="微软雅黑" pitchFamily="34" charset="-122"/>
              </a:rPr>
              <a:t>数据库项目教程</a:t>
            </a:r>
            <a:endParaRPr kumimoji="0" lang="en-US" altLang="zh-CN" sz="1600" b="1" dirty="0" smtClean="0">
              <a:ln w="50800"/>
              <a:solidFill>
                <a:srgbClr val="1ADC31"/>
              </a:solidFill>
              <a:latin typeface="微软雅黑" pitchFamily="34" charset="-122"/>
              <a:ea typeface="微软雅黑" pitchFamily="34" charset="-122"/>
            </a:endParaRPr>
          </a:p>
        </p:txBody>
      </p:sp>
    </p:spTree>
    <p:extLst>
      <p:ext uri="{BB962C8B-B14F-4D97-AF65-F5344CB8AC3E}">
        <p14:creationId xmlns:p14="http://schemas.microsoft.com/office/powerpoint/2010/main" val="286251182"/>
      </p:ext>
    </p:extLst>
  </p:cSld>
  <p:clrMap bg1="lt1" tx1="dk1" bg2="lt2" tx2="dk2" accent1="accent1" accent2="accent2" accent3="accent3" accent4="accent4" accent5="accent5" accent6="accent6" hlink="hlink" folHlink="folHlink"/>
  <p:sldLayoutIdLst>
    <p:sldLayoutId id="2147483767" r:id="rId1"/>
    <p:sldLayoutId id="2147483769" r:id="rId2"/>
    <p:sldLayoutId id="2147483770" r:id="rId3"/>
    <p:sldLayoutId id="2147483780" r:id="rId4"/>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txStyles>
    <p:titleStyle>
      <a:lvl1pPr algn="l" rtl="0" eaLnBrk="0" fontAlgn="base" hangingPunct="0">
        <a:spcBef>
          <a:spcPct val="0"/>
        </a:spcBef>
        <a:spcAft>
          <a:spcPct val="0"/>
        </a:spcAft>
        <a:defRPr sz="24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微软雅黑" pitchFamily="34" charset="-122"/>
          <a:ea typeface="微软雅黑" pitchFamily="34" charset="-122"/>
        </a:defRPr>
      </a:lvl2pPr>
      <a:lvl3pPr algn="l" rtl="0" eaLnBrk="0" fontAlgn="base" hangingPunct="0">
        <a:spcBef>
          <a:spcPct val="0"/>
        </a:spcBef>
        <a:spcAft>
          <a:spcPct val="0"/>
        </a:spcAft>
        <a:defRPr sz="2400">
          <a:solidFill>
            <a:schemeClr val="bg1"/>
          </a:solidFill>
          <a:latin typeface="微软雅黑" pitchFamily="34" charset="-122"/>
          <a:ea typeface="微软雅黑" pitchFamily="34" charset="-122"/>
        </a:defRPr>
      </a:lvl3pPr>
      <a:lvl4pPr algn="l" rtl="0" eaLnBrk="0" fontAlgn="base" hangingPunct="0">
        <a:spcBef>
          <a:spcPct val="0"/>
        </a:spcBef>
        <a:spcAft>
          <a:spcPct val="0"/>
        </a:spcAft>
        <a:defRPr sz="2400">
          <a:solidFill>
            <a:schemeClr val="bg1"/>
          </a:solidFill>
          <a:latin typeface="微软雅黑" pitchFamily="34" charset="-122"/>
          <a:ea typeface="微软雅黑" pitchFamily="34" charset="-122"/>
        </a:defRPr>
      </a:lvl4pPr>
      <a:lvl5pPr algn="l" rtl="0" eaLnBrk="0" fontAlgn="base" hangingPunct="0">
        <a:spcBef>
          <a:spcPct val="0"/>
        </a:spcBef>
        <a:spcAft>
          <a:spcPct val="0"/>
        </a:spcAft>
        <a:defRPr sz="2400">
          <a:solidFill>
            <a:schemeClr val="bg1"/>
          </a:solidFill>
          <a:latin typeface="微软雅黑" pitchFamily="34" charset="-122"/>
          <a:ea typeface="微软雅黑" pitchFamily="34" charset="-122"/>
        </a:defRPr>
      </a:lvl5pPr>
      <a:lvl6pPr marL="457200" algn="l" rtl="0" eaLnBrk="0" fontAlgn="base" hangingPunct="0">
        <a:spcBef>
          <a:spcPct val="0"/>
        </a:spcBef>
        <a:spcAft>
          <a:spcPct val="0"/>
        </a:spcAft>
        <a:defRPr sz="2400">
          <a:solidFill>
            <a:schemeClr val="bg1"/>
          </a:solidFill>
          <a:latin typeface="微软雅黑" pitchFamily="34" charset="-122"/>
          <a:ea typeface="微软雅黑" pitchFamily="34" charset="-122"/>
        </a:defRPr>
      </a:lvl6pPr>
      <a:lvl7pPr marL="914400" algn="l" rtl="0" eaLnBrk="0" fontAlgn="base" hangingPunct="0">
        <a:spcBef>
          <a:spcPct val="0"/>
        </a:spcBef>
        <a:spcAft>
          <a:spcPct val="0"/>
        </a:spcAft>
        <a:defRPr sz="2400">
          <a:solidFill>
            <a:schemeClr val="bg1"/>
          </a:solidFill>
          <a:latin typeface="微软雅黑" pitchFamily="34" charset="-122"/>
          <a:ea typeface="微软雅黑" pitchFamily="34" charset="-122"/>
        </a:defRPr>
      </a:lvl7pPr>
      <a:lvl8pPr marL="1371600" algn="l" rtl="0" eaLnBrk="0" fontAlgn="base" hangingPunct="0">
        <a:spcBef>
          <a:spcPct val="0"/>
        </a:spcBef>
        <a:spcAft>
          <a:spcPct val="0"/>
        </a:spcAft>
        <a:defRPr sz="2400">
          <a:solidFill>
            <a:schemeClr val="bg1"/>
          </a:solidFill>
          <a:latin typeface="微软雅黑" pitchFamily="34" charset="-122"/>
          <a:ea typeface="微软雅黑" pitchFamily="34" charset="-122"/>
        </a:defRPr>
      </a:lvl8pPr>
      <a:lvl9pPr marL="1828800" algn="l" rtl="0" eaLnBrk="0" fontAlgn="base" hangingPunct="0">
        <a:spcBef>
          <a:spcPct val="0"/>
        </a:spcBef>
        <a:spcAft>
          <a:spcPct val="0"/>
        </a:spcAft>
        <a:defRPr sz="2400">
          <a:solidFill>
            <a:schemeClr val="bg1"/>
          </a:solidFill>
          <a:latin typeface="微软雅黑" pitchFamily="34" charset="-122"/>
          <a:ea typeface="微软雅黑" pitchFamily="34" charset="-122"/>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b="14313"/>
          <a:stretch/>
        </p:blipFill>
        <p:spPr>
          <a:xfrm>
            <a:off x="107505" y="191377"/>
            <a:ext cx="9043548" cy="2001890"/>
          </a:xfrm>
          <a:prstGeom prst="rect">
            <a:avLst/>
          </a:prstGeom>
          <a:ln>
            <a:noFill/>
          </a:ln>
          <a:effectLst>
            <a:softEdge rad="112500"/>
          </a:effectLst>
        </p:spPr>
      </p:pic>
      <p:sp>
        <p:nvSpPr>
          <p:cNvPr id="11" name="Rectangle 2"/>
          <p:cNvSpPr>
            <a:spLocks noGrp="1" noChangeArrowheads="1"/>
          </p:cNvSpPr>
          <p:nvPr>
            <p:ph type="ctrTitle"/>
          </p:nvPr>
        </p:nvSpPr>
        <p:spPr>
          <a:xfrm>
            <a:off x="-26640" y="2780928"/>
            <a:ext cx="9144000" cy="2376264"/>
          </a:xfrm>
          <a:effectLst/>
          <a:extLs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a:lstStyle/>
          <a:p>
            <a:pPr algn="ctr" eaLnBrk="1" hangingPunct="1">
              <a:defRPr/>
            </a:pPr>
            <a:r>
              <a:rPr lang="en-US" altLang="zh-CN" sz="6000" dirty="0">
                <a:effectLst/>
              </a:rPr>
              <a:t>SQL Server </a:t>
            </a:r>
            <a:r>
              <a:rPr lang="en-US" altLang="zh-CN" sz="6000" dirty="0" smtClean="0">
                <a:effectLst/>
              </a:rPr>
              <a:t>2016</a:t>
            </a:r>
            <a:r>
              <a:rPr lang="zh-CN" altLang="en-US" sz="6000" dirty="0" smtClean="0">
                <a:effectLst/>
              </a:rPr>
              <a:t>数据库</a:t>
            </a:r>
            <a:r>
              <a:rPr lang="en-US" altLang="zh-CN" sz="6000" dirty="0" smtClean="0">
                <a:effectLst/>
              </a:rPr>
              <a:t/>
            </a:r>
            <a:br>
              <a:rPr lang="en-US" altLang="zh-CN" sz="6000" dirty="0" smtClean="0">
                <a:effectLst/>
              </a:rPr>
            </a:br>
            <a:r>
              <a:rPr lang="zh-CN" altLang="en-US" sz="6000" dirty="0" smtClean="0">
                <a:effectLst/>
              </a:rPr>
              <a:t>项目教程</a:t>
            </a:r>
            <a:endParaRPr lang="en-US" altLang="zh-CN" sz="6000" dirty="0" smtClean="0"/>
          </a:p>
        </p:txBody>
      </p:sp>
    </p:spTree>
    <p:extLst>
      <p:ext uri="{BB962C8B-B14F-4D97-AF65-F5344CB8AC3E}">
        <p14:creationId xmlns:p14="http://schemas.microsoft.com/office/powerpoint/2010/main" val="259452050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a:xfrm>
            <a:off x="611560" y="188640"/>
            <a:ext cx="8280920" cy="563563"/>
          </a:xfrm>
        </p:spPr>
        <p:txBody>
          <a:bodyPr/>
          <a:lstStyle/>
          <a:p>
            <a:pPr eaLnBrk="1" hangingPunct="1"/>
            <a:r>
              <a:rPr lang="zh-CN" altLang="en-US" dirty="0" smtClean="0"/>
              <a:t>学习任务三   安装 </a:t>
            </a:r>
            <a:r>
              <a:rPr lang="en-US" altLang="zh-CN" dirty="0"/>
              <a:t>SQL </a:t>
            </a:r>
            <a:r>
              <a:rPr lang="en-US" altLang="zh-CN" dirty="0" smtClean="0"/>
              <a:t>Server Management Studio(SSMS</a:t>
            </a:r>
            <a:r>
              <a:rPr lang="en-US" altLang="zh-CN" dirty="0"/>
              <a:t>)</a:t>
            </a:r>
            <a:r>
              <a:rPr lang="zh-CN" altLang="en-US" dirty="0" smtClean="0"/>
              <a:t/>
            </a:r>
            <a:br>
              <a:rPr lang="zh-CN" altLang="en-US" dirty="0" smtClean="0"/>
            </a:br>
            <a:endParaRPr lang="zh-CN" altLang="en-US" dirty="0" smtClean="0"/>
          </a:p>
        </p:txBody>
      </p:sp>
      <p:sp>
        <p:nvSpPr>
          <p:cNvPr id="5" name="Rectangle 3"/>
          <p:cNvSpPr>
            <a:spLocks noGrp="1" noChangeArrowheads="1"/>
          </p:cNvSpPr>
          <p:nvPr>
            <p:ph idx="1"/>
          </p:nvPr>
        </p:nvSpPr>
        <p:spPr>
          <a:xfrm>
            <a:off x="467544" y="1268760"/>
            <a:ext cx="8229600" cy="5328592"/>
          </a:xfrm>
          <a:noFill/>
        </p:spPr>
        <p:txBody>
          <a:bodyPr/>
          <a:lstStyle/>
          <a:p>
            <a:pPr marL="533400" indent="-533400" eaLnBrk="1" hangingPunct="1"/>
            <a:r>
              <a:rPr lang="zh-CN" altLang="en-US" dirty="0" smtClean="0"/>
              <a:t>任务描述</a:t>
            </a:r>
          </a:p>
          <a:p>
            <a:pPr marL="539750" indent="0" eaLnBrk="1" hangingPunct="1">
              <a:buNone/>
            </a:pPr>
            <a:r>
              <a:rPr lang="zh-CN" altLang="en-US" sz="1800" b="1" dirty="0">
                <a:latin typeface="仿宋" panose="02010609060101010101" pitchFamily="49" charset="-122"/>
                <a:ea typeface="仿宋" panose="02010609060101010101" pitchFamily="49" charset="-122"/>
              </a:rPr>
              <a:t>在安装 </a:t>
            </a:r>
            <a:r>
              <a:rPr lang="en-US" altLang="zh-CN" sz="1800" b="1" dirty="0">
                <a:latin typeface="仿宋" panose="02010609060101010101" pitchFamily="49" charset="-122"/>
                <a:ea typeface="仿宋" panose="02010609060101010101" pitchFamily="49" charset="-122"/>
              </a:rPr>
              <a:t>SQL Server 2016 </a:t>
            </a:r>
            <a:r>
              <a:rPr lang="zh-CN" altLang="en-US" sz="1800" b="1" dirty="0">
                <a:latin typeface="仿宋" panose="02010609060101010101" pitchFamily="49" charset="-122"/>
                <a:ea typeface="仿宋" panose="02010609060101010101" pitchFamily="49" charset="-122"/>
              </a:rPr>
              <a:t>后，如果需要通过界面方式管理 </a:t>
            </a:r>
            <a:r>
              <a:rPr lang="en-US" altLang="zh-CN" sz="1800" b="1" dirty="0">
                <a:latin typeface="仿宋" panose="02010609060101010101" pitchFamily="49" charset="-122"/>
                <a:ea typeface="仿宋" panose="02010609060101010101" pitchFamily="49" charset="-122"/>
              </a:rPr>
              <a:t>SQL Server</a:t>
            </a:r>
            <a:r>
              <a:rPr lang="zh-CN" altLang="en-US" sz="1800" b="1" dirty="0">
                <a:latin typeface="仿宋" panose="02010609060101010101" pitchFamily="49" charset="-122"/>
                <a:ea typeface="仿宋" panose="02010609060101010101" pitchFamily="49" charset="-122"/>
              </a:rPr>
              <a:t>，必须</a:t>
            </a:r>
            <a:r>
              <a:rPr lang="zh-CN" altLang="en-US" sz="1800" b="1" dirty="0" smtClean="0">
                <a:latin typeface="仿宋" panose="02010609060101010101" pitchFamily="49" charset="-122"/>
                <a:ea typeface="仿宋" panose="02010609060101010101" pitchFamily="49" charset="-122"/>
              </a:rPr>
              <a:t>安装</a:t>
            </a:r>
            <a:r>
              <a:rPr lang="en-US" altLang="zh-CN" sz="1800" b="1" dirty="0" smtClean="0">
                <a:latin typeface="仿宋" panose="02010609060101010101" pitchFamily="49" charset="-122"/>
                <a:ea typeface="仿宋" panose="02010609060101010101" pitchFamily="49" charset="-122"/>
              </a:rPr>
              <a:t>SQL </a:t>
            </a:r>
            <a:r>
              <a:rPr lang="en-US" altLang="zh-CN" sz="1800" b="1" dirty="0">
                <a:latin typeface="仿宋" panose="02010609060101010101" pitchFamily="49" charset="-122"/>
                <a:ea typeface="仿宋" panose="02010609060101010101" pitchFamily="49" charset="-122"/>
              </a:rPr>
              <a:t>Server Management Studio</a:t>
            </a:r>
            <a:r>
              <a:rPr lang="zh-CN" altLang="en-US" sz="1800" b="1" dirty="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SSMS</a:t>
            </a:r>
            <a:r>
              <a:rPr lang="zh-CN" altLang="en-US" sz="1800" b="1" dirty="0">
                <a:latin typeface="仿宋" panose="02010609060101010101" pitchFamily="49" charset="-122"/>
                <a:ea typeface="仿宋" panose="02010609060101010101" pitchFamily="49" charset="-122"/>
              </a:rPr>
              <a:t>），下载 </a:t>
            </a:r>
            <a:r>
              <a:rPr lang="en-US" altLang="zh-CN" sz="1800" b="1" dirty="0">
                <a:latin typeface="仿宋" panose="02010609060101010101" pitchFamily="49" charset="-122"/>
                <a:ea typeface="仿宋" panose="02010609060101010101" pitchFamily="49" charset="-122"/>
              </a:rPr>
              <a:t>SSMS </a:t>
            </a:r>
            <a:r>
              <a:rPr lang="zh-CN" altLang="en-US" sz="1800" b="1" dirty="0">
                <a:latin typeface="仿宋" panose="02010609060101010101" pitchFamily="49" charset="-122"/>
                <a:ea typeface="仿宋" panose="02010609060101010101" pitchFamily="49" charset="-122"/>
              </a:rPr>
              <a:t>后，执行 </a:t>
            </a:r>
            <a:r>
              <a:rPr lang="en-US" altLang="zh-CN" sz="1800" b="1" dirty="0">
                <a:latin typeface="仿宋" panose="02010609060101010101" pitchFamily="49" charset="-122"/>
                <a:ea typeface="仿宋" panose="02010609060101010101" pitchFamily="49" charset="-122"/>
              </a:rPr>
              <a:t>SSMS </a:t>
            </a:r>
            <a:r>
              <a:rPr lang="zh-CN" altLang="en-US" sz="1800" b="1" dirty="0">
                <a:latin typeface="仿宋" panose="02010609060101010101" pitchFamily="49" charset="-122"/>
                <a:ea typeface="仿宋" panose="02010609060101010101" pitchFamily="49" charset="-122"/>
              </a:rPr>
              <a:t>安装包，系统</a:t>
            </a:r>
            <a:r>
              <a:rPr lang="zh-CN" altLang="en-US" sz="1800" b="1" dirty="0" smtClean="0">
                <a:latin typeface="仿宋" panose="02010609060101010101" pitchFamily="49" charset="-122"/>
                <a:ea typeface="仿宋" panose="02010609060101010101" pitchFamily="49" charset="-122"/>
              </a:rPr>
              <a:t>根据</a:t>
            </a:r>
            <a:r>
              <a:rPr lang="zh-CN" altLang="en-US" sz="1800" b="1" dirty="0">
                <a:latin typeface="仿宋" panose="02010609060101010101" pitchFamily="49" charset="-122"/>
                <a:ea typeface="仿宋" panose="02010609060101010101" pitchFamily="49" charset="-122"/>
              </a:rPr>
              <a:t>用户选择的项目逐个安装完成。。 </a:t>
            </a:r>
            <a:endParaRPr lang="en-US" altLang="zh-CN" sz="1800" b="1" dirty="0" smtClean="0">
              <a:latin typeface="仿宋" panose="02010609060101010101" pitchFamily="49" charset="-122"/>
              <a:ea typeface="仿宋" panose="02010609060101010101" pitchFamily="49" charset="-122"/>
            </a:endParaRPr>
          </a:p>
          <a:p>
            <a:pPr marL="533400" indent="-533400" eaLnBrk="1" hangingPunct="1"/>
            <a:r>
              <a:rPr lang="zh-CN" altLang="en-US" dirty="0" smtClean="0"/>
              <a:t>任务目标</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）会下载</a:t>
            </a:r>
            <a:r>
              <a:rPr lang="en-US" altLang="zh-CN" sz="1800" b="1" dirty="0">
                <a:latin typeface="仿宋" panose="02010609060101010101" pitchFamily="49" charset="-122"/>
                <a:ea typeface="仿宋" panose="02010609060101010101" pitchFamily="49" charset="-122"/>
                <a:cs typeface="+mn-cs"/>
              </a:rPr>
              <a:t>SSMS</a:t>
            </a:r>
            <a:r>
              <a:rPr lang="zh-CN" altLang="en-US" sz="1800" b="1" dirty="0">
                <a:latin typeface="仿宋" panose="02010609060101010101" pitchFamily="49" charset="-122"/>
                <a:ea typeface="仿宋" panose="02010609060101010101" pitchFamily="49" charset="-122"/>
                <a:cs typeface="+mn-cs"/>
              </a:rPr>
              <a:t>。</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）能够正确安装 </a:t>
            </a:r>
            <a:r>
              <a:rPr lang="en-US" altLang="zh-CN" sz="1800" b="1" dirty="0">
                <a:latin typeface="仿宋" panose="02010609060101010101" pitchFamily="49" charset="-122"/>
                <a:ea typeface="仿宋" panose="02010609060101010101" pitchFamily="49" charset="-122"/>
                <a:cs typeface="+mn-cs"/>
              </a:rPr>
              <a:t>SSMS</a:t>
            </a:r>
            <a:r>
              <a:rPr lang="zh-CN" altLang="en-US" sz="1800" b="1" dirty="0">
                <a:latin typeface="仿宋" panose="02010609060101010101" pitchFamily="49" charset="-122"/>
                <a:ea typeface="仿宋" panose="02010609060101010101" pitchFamily="49" charset="-122"/>
                <a:cs typeface="+mn-cs"/>
              </a:rPr>
              <a:t>。</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）树立正确的价值观，时刻牢记技术强国道路</a:t>
            </a:r>
            <a:r>
              <a:rPr lang="zh-CN" altLang="en-US" sz="1800" b="1" dirty="0" smtClean="0">
                <a:latin typeface="仿宋" panose="02010609060101010101" pitchFamily="49" charset="-122"/>
                <a:ea typeface="仿宋" panose="02010609060101010101" pitchFamily="49" charset="-122"/>
                <a:cs typeface="+mn-cs"/>
              </a:rPr>
              <a:t>。</a:t>
            </a:r>
          </a:p>
          <a:p>
            <a:pPr marL="533400" indent="-533400" eaLnBrk="1" hangingPunct="1"/>
            <a:r>
              <a:rPr lang="zh-CN" altLang="en-US" dirty="0" smtClean="0"/>
              <a:t>任务分析</a:t>
            </a:r>
            <a:endParaRPr lang="en-US" altLang="zh-CN" dirty="0" smtClean="0"/>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运行 </a:t>
            </a:r>
            <a:r>
              <a:rPr lang="en-US" altLang="zh-CN" sz="1800" b="1" dirty="0">
                <a:latin typeface="仿宋" panose="02010609060101010101" pitchFamily="49" charset="-122"/>
                <a:ea typeface="仿宋" panose="02010609060101010101" pitchFamily="49" charset="-122"/>
                <a:cs typeface="+mn-cs"/>
              </a:rPr>
              <a:t>SQL Server Management Studio</a:t>
            </a: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SSMS</a:t>
            </a:r>
            <a:r>
              <a:rPr lang="zh-CN" altLang="en-US" sz="1800" b="1" dirty="0">
                <a:latin typeface="仿宋" panose="02010609060101010101" pitchFamily="49" charset="-122"/>
                <a:ea typeface="仿宋" panose="02010609060101010101" pitchFamily="49" charset="-122"/>
                <a:cs typeface="+mn-cs"/>
              </a:rPr>
              <a:t>）安装文件，系统出现欢迎界面，</a:t>
            </a:r>
            <a:r>
              <a:rPr lang="zh-CN" altLang="en-US" sz="1800" b="1" dirty="0" smtClean="0">
                <a:latin typeface="仿宋" panose="02010609060101010101" pitchFamily="49" charset="-122"/>
                <a:ea typeface="仿宋" panose="02010609060101010101" pitchFamily="49" charset="-122"/>
                <a:cs typeface="+mn-cs"/>
              </a:rPr>
              <a:t>单击“安装”</a:t>
            </a:r>
            <a:r>
              <a:rPr lang="zh-CN" altLang="en-US" sz="1800" b="1" dirty="0">
                <a:latin typeface="仿宋" panose="02010609060101010101" pitchFamily="49" charset="-122"/>
                <a:ea typeface="仿宋" panose="02010609060101010101" pitchFamily="49" charset="-122"/>
                <a:cs typeface="+mn-cs"/>
              </a:rPr>
              <a:t>按钮进行安装。</a:t>
            </a:r>
            <a:endParaRPr lang="zh-CN" altLang="en-US" dirty="0" smtClean="0"/>
          </a:p>
        </p:txBody>
      </p:sp>
    </p:spTree>
    <p:extLst>
      <p:ext uri="{BB962C8B-B14F-4D97-AF65-F5344CB8AC3E}">
        <p14:creationId xmlns:p14="http://schemas.microsoft.com/office/powerpoint/2010/main" val="31952927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3"/>
          <p:cNvSpPr>
            <a:spLocks noGrp="1" noChangeArrowheads="1"/>
          </p:cNvSpPr>
          <p:nvPr>
            <p:ph idx="1"/>
          </p:nvPr>
        </p:nvSpPr>
        <p:spPr>
          <a:xfrm>
            <a:off x="395536" y="2132856"/>
            <a:ext cx="8229600" cy="2087240"/>
          </a:xfrm>
          <a:noFill/>
        </p:spPr>
        <p:txBody>
          <a:bodyPr/>
          <a:lstStyle/>
          <a:p>
            <a:pPr marL="533400" indent="-533400" eaLnBrk="1" hangingPunct="1"/>
            <a:r>
              <a:rPr lang="zh-CN" altLang="en-US" dirty="0" smtClean="0"/>
              <a:t>任务实施</a:t>
            </a: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smtClean="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）下载</a:t>
            </a:r>
            <a:r>
              <a:rPr lang="en-US" altLang="zh-CN" sz="1800" b="1" dirty="0">
                <a:latin typeface="仿宋" panose="02010609060101010101" pitchFamily="49" charset="-122"/>
                <a:ea typeface="仿宋" panose="02010609060101010101" pitchFamily="49" charset="-122"/>
                <a:cs typeface="+mn-cs"/>
              </a:rPr>
              <a:t>SQL Server Management Studio</a:t>
            </a: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SSMS</a:t>
            </a:r>
            <a:r>
              <a:rPr lang="zh-CN" altLang="en-US" sz="1800" b="1" dirty="0">
                <a:latin typeface="仿宋" panose="02010609060101010101" pitchFamily="49" charset="-122"/>
                <a:ea typeface="仿宋" panose="02010609060101010101" pitchFamily="49" charset="-122"/>
                <a:cs typeface="+mn-cs"/>
              </a:rPr>
              <a:t>）。</a:t>
            </a:r>
            <a:endParaRPr lang="zh-CN" altLang="en-US"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）安装</a:t>
            </a:r>
            <a:r>
              <a:rPr lang="en-US" altLang="zh-CN" sz="1800" b="1" dirty="0">
                <a:latin typeface="仿宋" panose="02010609060101010101" pitchFamily="49" charset="-122"/>
                <a:ea typeface="仿宋" panose="02010609060101010101" pitchFamily="49" charset="-122"/>
                <a:cs typeface="+mn-cs"/>
              </a:rPr>
              <a:t>SQL Server Management Studio</a:t>
            </a: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SSMS</a:t>
            </a:r>
            <a:r>
              <a:rPr lang="zh-CN" altLang="en-US" sz="1800" b="1" dirty="0" smtClean="0">
                <a:latin typeface="仿宋" panose="02010609060101010101" pitchFamily="49" charset="-122"/>
                <a:ea typeface="仿宋" panose="02010609060101010101" pitchFamily="49" charset="-122"/>
                <a:cs typeface="+mn-cs"/>
              </a:rPr>
              <a:t>）。</a:t>
            </a:r>
            <a:endParaRPr lang="zh-CN" altLang="en-US" sz="1800" b="1" dirty="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2"/>
          <a:stretch>
            <a:fillRect/>
          </a:stretch>
        </p:blipFill>
        <p:spPr>
          <a:xfrm>
            <a:off x="6228184" y="4509120"/>
            <a:ext cx="1316638" cy="684251"/>
          </a:xfrm>
          <a:prstGeom prst="rect">
            <a:avLst/>
          </a:prstGeom>
        </p:spPr>
      </p:pic>
      <p:sp>
        <p:nvSpPr>
          <p:cNvPr id="6" name="Rectangle 2"/>
          <p:cNvSpPr txBox="1">
            <a:spLocks noChangeArrowheads="1"/>
          </p:cNvSpPr>
          <p:nvPr/>
        </p:nvSpPr>
        <p:spPr>
          <a:xfrm>
            <a:off x="611560" y="188640"/>
            <a:ext cx="8280920" cy="563563"/>
          </a:xfrm>
          <a:prstGeom prst="rect">
            <a:avLst/>
          </a:prstGeom>
        </p:spPr>
        <p:txBody>
          <a:bodyPr/>
          <a:lstStyle>
            <a:lvl1pPr algn="l" rtl="0" eaLnBrk="0" fontAlgn="base" hangingPunct="0">
              <a:spcBef>
                <a:spcPct val="0"/>
              </a:spcBef>
              <a:spcAft>
                <a:spcPct val="0"/>
              </a:spcAft>
              <a:defRPr sz="24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微软雅黑" pitchFamily="34" charset="-122"/>
                <a:ea typeface="微软雅黑" pitchFamily="34" charset="-122"/>
              </a:defRPr>
            </a:lvl2pPr>
            <a:lvl3pPr algn="l" rtl="0" eaLnBrk="0" fontAlgn="base" hangingPunct="0">
              <a:spcBef>
                <a:spcPct val="0"/>
              </a:spcBef>
              <a:spcAft>
                <a:spcPct val="0"/>
              </a:spcAft>
              <a:defRPr sz="2400">
                <a:solidFill>
                  <a:schemeClr val="bg1"/>
                </a:solidFill>
                <a:latin typeface="微软雅黑" pitchFamily="34" charset="-122"/>
                <a:ea typeface="微软雅黑" pitchFamily="34" charset="-122"/>
              </a:defRPr>
            </a:lvl3pPr>
            <a:lvl4pPr algn="l" rtl="0" eaLnBrk="0" fontAlgn="base" hangingPunct="0">
              <a:spcBef>
                <a:spcPct val="0"/>
              </a:spcBef>
              <a:spcAft>
                <a:spcPct val="0"/>
              </a:spcAft>
              <a:defRPr sz="2400">
                <a:solidFill>
                  <a:schemeClr val="bg1"/>
                </a:solidFill>
                <a:latin typeface="微软雅黑" pitchFamily="34" charset="-122"/>
                <a:ea typeface="微软雅黑" pitchFamily="34" charset="-122"/>
              </a:defRPr>
            </a:lvl4pPr>
            <a:lvl5pPr algn="l" rtl="0" eaLnBrk="0" fontAlgn="base" hangingPunct="0">
              <a:spcBef>
                <a:spcPct val="0"/>
              </a:spcBef>
              <a:spcAft>
                <a:spcPct val="0"/>
              </a:spcAft>
              <a:defRPr sz="2400">
                <a:solidFill>
                  <a:schemeClr val="bg1"/>
                </a:solidFill>
                <a:latin typeface="微软雅黑" pitchFamily="34" charset="-122"/>
                <a:ea typeface="微软雅黑" pitchFamily="34" charset="-122"/>
              </a:defRPr>
            </a:lvl5pPr>
            <a:lvl6pPr marL="457200" algn="l" rtl="0" eaLnBrk="0" fontAlgn="base" hangingPunct="0">
              <a:spcBef>
                <a:spcPct val="0"/>
              </a:spcBef>
              <a:spcAft>
                <a:spcPct val="0"/>
              </a:spcAft>
              <a:defRPr sz="2400">
                <a:solidFill>
                  <a:schemeClr val="bg1"/>
                </a:solidFill>
                <a:latin typeface="微软雅黑" pitchFamily="34" charset="-122"/>
                <a:ea typeface="微软雅黑" pitchFamily="34" charset="-122"/>
              </a:defRPr>
            </a:lvl6pPr>
            <a:lvl7pPr marL="914400" algn="l" rtl="0" eaLnBrk="0" fontAlgn="base" hangingPunct="0">
              <a:spcBef>
                <a:spcPct val="0"/>
              </a:spcBef>
              <a:spcAft>
                <a:spcPct val="0"/>
              </a:spcAft>
              <a:defRPr sz="2400">
                <a:solidFill>
                  <a:schemeClr val="bg1"/>
                </a:solidFill>
                <a:latin typeface="微软雅黑" pitchFamily="34" charset="-122"/>
                <a:ea typeface="微软雅黑" pitchFamily="34" charset="-122"/>
              </a:defRPr>
            </a:lvl7pPr>
            <a:lvl8pPr marL="1371600" algn="l" rtl="0" eaLnBrk="0" fontAlgn="base" hangingPunct="0">
              <a:spcBef>
                <a:spcPct val="0"/>
              </a:spcBef>
              <a:spcAft>
                <a:spcPct val="0"/>
              </a:spcAft>
              <a:defRPr sz="2400">
                <a:solidFill>
                  <a:schemeClr val="bg1"/>
                </a:solidFill>
                <a:latin typeface="微软雅黑" pitchFamily="34" charset="-122"/>
                <a:ea typeface="微软雅黑" pitchFamily="34" charset="-122"/>
              </a:defRPr>
            </a:lvl8pPr>
            <a:lvl9pPr marL="1828800" algn="l" rtl="0" eaLnBrk="0" fontAlgn="base" hangingPunct="0">
              <a:spcBef>
                <a:spcPct val="0"/>
              </a:spcBef>
              <a:spcAft>
                <a:spcPct val="0"/>
              </a:spcAft>
              <a:defRPr sz="2400">
                <a:solidFill>
                  <a:schemeClr val="bg1"/>
                </a:solidFill>
                <a:latin typeface="微软雅黑" pitchFamily="34" charset="-122"/>
                <a:ea typeface="微软雅黑" pitchFamily="34" charset="-122"/>
              </a:defRPr>
            </a:lvl9pPr>
          </a:lstStyle>
          <a:p>
            <a:pPr eaLnBrk="1" hangingPunct="1"/>
            <a:r>
              <a:rPr lang="zh-CN" altLang="en-US" b="0" kern="0" smtClean="0"/>
              <a:t>学习任务三   安装 </a:t>
            </a:r>
            <a:r>
              <a:rPr lang="en-US" altLang="zh-CN" b="0" kern="0" smtClean="0"/>
              <a:t>SQL Server Management Studio(SSMS)</a:t>
            </a:r>
            <a:r>
              <a:rPr lang="zh-CN" altLang="en-US" b="0" kern="0" smtClean="0"/>
              <a:t/>
            </a:r>
            <a:br>
              <a:rPr lang="zh-CN" altLang="en-US" b="0" kern="0" smtClean="0"/>
            </a:br>
            <a:endParaRPr lang="zh-CN" altLang="en-US" b="0" kern="0" dirty="0" smtClean="0"/>
          </a:p>
        </p:txBody>
      </p:sp>
    </p:spTree>
    <p:extLst>
      <p:ext uri="{BB962C8B-B14F-4D97-AF65-F5344CB8AC3E}">
        <p14:creationId xmlns:p14="http://schemas.microsoft.com/office/powerpoint/2010/main" val="30743600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a:xfrm>
            <a:off x="611560" y="188640"/>
            <a:ext cx="7391400" cy="563563"/>
          </a:xfrm>
        </p:spPr>
        <p:txBody>
          <a:bodyPr/>
          <a:lstStyle/>
          <a:p>
            <a:pPr eaLnBrk="1" hangingPunct="1"/>
            <a:r>
              <a:rPr lang="zh-CN" altLang="en-US" dirty="0" smtClean="0"/>
              <a:t>学习任务四   </a:t>
            </a:r>
            <a:r>
              <a:rPr lang="en-US" altLang="zh-CN" dirty="0"/>
              <a:t> SQL Server Management </a:t>
            </a:r>
            <a:r>
              <a:rPr lang="en-US" altLang="zh-CN" dirty="0" smtClean="0"/>
              <a:t>Studio</a:t>
            </a:r>
            <a:r>
              <a:rPr lang="zh-CN" altLang="en-US" dirty="0" smtClean="0"/>
              <a:t>的使用 </a:t>
            </a:r>
            <a:br>
              <a:rPr lang="zh-CN" altLang="en-US" dirty="0" smtClean="0"/>
            </a:br>
            <a:endParaRPr lang="zh-CN" altLang="en-US" dirty="0" smtClean="0"/>
          </a:p>
        </p:txBody>
      </p:sp>
      <p:sp>
        <p:nvSpPr>
          <p:cNvPr id="5" name="Rectangle 3"/>
          <p:cNvSpPr>
            <a:spLocks noGrp="1" noChangeArrowheads="1"/>
          </p:cNvSpPr>
          <p:nvPr>
            <p:ph idx="1"/>
          </p:nvPr>
        </p:nvSpPr>
        <p:spPr>
          <a:xfrm>
            <a:off x="467544" y="836712"/>
            <a:ext cx="8229600" cy="5544616"/>
          </a:xfrm>
          <a:noFill/>
        </p:spPr>
        <p:txBody>
          <a:bodyPr/>
          <a:lstStyle/>
          <a:p>
            <a:pPr marL="533400" indent="-533400" eaLnBrk="1" hangingPunct="1"/>
            <a:r>
              <a:rPr lang="zh-CN" altLang="en-US" dirty="0" smtClean="0"/>
              <a:t>任务描述</a:t>
            </a:r>
          </a:p>
          <a:p>
            <a:pPr marL="0" indent="539750" eaLnBrk="1" hangingPunct="1">
              <a:buNone/>
            </a:pPr>
            <a:r>
              <a:rPr lang="zh-CN" altLang="en-US" sz="1800" b="1" dirty="0">
                <a:latin typeface="仿宋" panose="02010609060101010101" pitchFamily="49" charset="-122"/>
                <a:ea typeface="仿宋" panose="02010609060101010101" pitchFamily="49" charset="-122"/>
              </a:rPr>
              <a:t>启动 </a:t>
            </a:r>
            <a:r>
              <a:rPr lang="en-US" altLang="zh-CN" sz="1800" b="1" dirty="0">
                <a:latin typeface="仿宋" panose="02010609060101010101" pitchFamily="49" charset="-122"/>
                <a:ea typeface="仿宋" panose="02010609060101010101" pitchFamily="49" charset="-122"/>
              </a:rPr>
              <a:t>SQL Server Management Studio</a:t>
            </a:r>
            <a:r>
              <a:rPr lang="zh-CN" altLang="en-US" sz="1800" b="1" dirty="0">
                <a:latin typeface="仿宋" panose="02010609060101010101" pitchFamily="49" charset="-122"/>
                <a:ea typeface="仿宋" panose="02010609060101010101" pitchFamily="49" charset="-122"/>
              </a:rPr>
              <a:t>（</a:t>
            </a:r>
            <a:r>
              <a:rPr lang="en-US" altLang="zh-CN" sz="1800" b="1" dirty="0">
                <a:latin typeface="仿宋" panose="02010609060101010101" pitchFamily="49" charset="-122"/>
                <a:ea typeface="仿宋" panose="02010609060101010101" pitchFamily="49" charset="-122"/>
              </a:rPr>
              <a:t>SSMS</a:t>
            </a:r>
            <a:r>
              <a:rPr lang="zh-CN" altLang="en-US" sz="1800" b="1" dirty="0">
                <a:latin typeface="仿宋" panose="02010609060101010101" pitchFamily="49" charset="-122"/>
                <a:ea typeface="仿宋" panose="02010609060101010101" pitchFamily="49" charset="-122"/>
              </a:rPr>
              <a:t>）连接到服务器后，</a:t>
            </a:r>
          </a:p>
          <a:p>
            <a:pPr marL="0" indent="539750" eaLnBrk="1" hangingPunct="1">
              <a:buNone/>
            </a:pPr>
            <a:r>
              <a:rPr lang="zh-CN" altLang="en-US" sz="1800" b="1" dirty="0">
                <a:latin typeface="仿宋" panose="02010609060101010101" pitchFamily="49" charset="-122"/>
                <a:ea typeface="仿宋" panose="02010609060101010101" pitchFamily="49" charset="-122"/>
              </a:rPr>
              <a:t>用户会根据自己的需要进行 </a:t>
            </a:r>
            <a:r>
              <a:rPr lang="en-US" altLang="zh-CN" sz="1800" b="1" dirty="0">
                <a:latin typeface="仿宋" panose="02010609060101010101" pitchFamily="49" charset="-122"/>
                <a:ea typeface="仿宋" panose="02010609060101010101" pitchFamily="49" charset="-122"/>
              </a:rPr>
              <a:t>SQL Server</a:t>
            </a:r>
            <a:r>
              <a:rPr lang="zh-CN" altLang="en-US" sz="1800" b="1" dirty="0">
                <a:latin typeface="仿宋" panose="02010609060101010101" pitchFamily="49" charset="-122"/>
                <a:ea typeface="仿宋" panose="02010609060101010101" pitchFamily="49" charset="-122"/>
              </a:rPr>
              <a:t>服务的启动和停止、环境配置</a:t>
            </a:r>
          </a:p>
          <a:p>
            <a:pPr marL="0" indent="539750" eaLnBrk="1" hangingPunct="1">
              <a:buNone/>
            </a:pPr>
            <a:r>
              <a:rPr lang="zh-CN" altLang="en-US" sz="1800" b="1" dirty="0">
                <a:latin typeface="仿宋" panose="02010609060101010101" pitchFamily="49" charset="-122"/>
                <a:ea typeface="仿宋" panose="02010609060101010101" pitchFamily="49" charset="-122"/>
              </a:rPr>
              <a:t>以及设置服务器身份验证方式</a:t>
            </a:r>
            <a:r>
              <a:rPr lang="zh-CN" altLang="en-US" sz="1800" b="1" dirty="0" smtClean="0">
                <a:latin typeface="仿宋" panose="02010609060101010101" pitchFamily="49" charset="-122"/>
                <a:ea typeface="仿宋" panose="02010609060101010101" pitchFamily="49" charset="-122"/>
              </a:rPr>
              <a:t>。 </a:t>
            </a:r>
            <a:endParaRPr lang="en-US" altLang="zh-CN" sz="1800" b="1" dirty="0" smtClean="0">
              <a:latin typeface="仿宋" panose="02010609060101010101" pitchFamily="49" charset="-122"/>
              <a:ea typeface="仿宋" panose="02010609060101010101" pitchFamily="49" charset="-122"/>
            </a:endParaRPr>
          </a:p>
          <a:p>
            <a:pPr marL="533400" indent="-533400" eaLnBrk="1" hangingPunct="1"/>
            <a:r>
              <a:rPr lang="zh-CN" altLang="en-US" dirty="0" smtClean="0"/>
              <a:t>任务目标</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）会使用 </a:t>
            </a:r>
            <a:r>
              <a:rPr lang="en-US" altLang="zh-CN" sz="1800" b="1" dirty="0">
                <a:latin typeface="仿宋" panose="02010609060101010101" pitchFamily="49" charset="-122"/>
                <a:ea typeface="仿宋" panose="02010609060101010101" pitchFamily="49" charset="-122"/>
                <a:cs typeface="+mn-cs"/>
              </a:rPr>
              <a:t>SSMS </a:t>
            </a:r>
            <a:r>
              <a:rPr lang="zh-CN" altLang="en-US" sz="1800" b="1" dirty="0">
                <a:latin typeface="仿宋" panose="02010609060101010101" pitchFamily="49" charset="-122"/>
                <a:ea typeface="仿宋" panose="02010609060101010101" pitchFamily="49" charset="-122"/>
                <a:cs typeface="+mn-cs"/>
              </a:rPr>
              <a:t>连接到 </a:t>
            </a:r>
            <a:r>
              <a:rPr lang="en-US" altLang="zh-CN" sz="1800" b="1" dirty="0">
                <a:latin typeface="仿宋" panose="02010609060101010101" pitchFamily="49" charset="-122"/>
                <a:ea typeface="仿宋" panose="02010609060101010101" pitchFamily="49" charset="-122"/>
                <a:cs typeface="+mn-cs"/>
              </a:rPr>
              <a:t>SQL Server 2016</a:t>
            </a:r>
            <a:r>
              <a:rPr lang="zh-CN" altLang="en-US" sz="1800" b="1" dirty="0">
                <a:latin typeface="仿宋" panose="02010609060101010101" pitchFamily="49" charset="-122"/>
                <a:ea typeface="仿宋" panose="02010609060101010101" pitchFamily="49" charset="-122"/>
                <a:cs typeface="+mn-cs"/>
              </a:rPr>
              <a:t>服务器。</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）会启动或停止 </a:t>
            </a:r>
            <a:r>
              <a:rPr lang="en-US" altLang="zh-CN" sz="1800" b="1" dirty="0">
                <a:latin typeface="仿宋" panose="02010609060101010101" pitchFamily="49" charset="-122"/>
                <a:ea typeface="仿宋" panose="02010609060101010101" pitchFamily="49" charset="-122"/>
                <a:cs typeface="+mn-cs"/>
              </a:rPr>
              <a:t>SQL Server</a:t>
            </a:r>
            <a:r>
              <a:rPr lang="zh-CN" altLang="en-US" sz="1800" b="1" dirty="0">
                <a:latin typeface="仿宋" panose="02010609060101010101" pitchFamily="49" charset="-122"/>
                <a:ea typeface="仿宋" panose="02010609060101010101" pitchFamily="49" charset="-122"/>
                <a:cs typeface="+mn-cs"/>
              </a:rPr>
              <a:t>服务。</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）会进行 </a:t>
            </a:r>
            <a:r>
              <a:rPr lang="en-US" altLang="zh-CN" sz="1800" b="1" dirty="0">
                <a:latin typeface="仿宋" panose="02010609060101010101" pitchFamily="49" charset="-122"/>
                <a:ea typeface="仿宋" panose="02010609060101010101" pitchFamily="49" charset="-122"/>
                <a:cs typeface="+mn-cs"/>
              </a:rPr>
              <a:t>SSMS </a:t>
            </a:r>
            <a:r>
              <a:rPr lang="zh-CN" altLang="en-US" sz="1800" b="1" dirty="0">
                <a:latin typeface="仿宋" panose="02010609060101010101" pitchFamily="49" charset="-122"/>
                <a:ea typeface="仿宋" panose="02010609060101010101" pitchFamily="49" charset="-122"/>
                <a:cs typeface="+mn-cs"/>
              </a:rPr>
              <a:t>环境配置。</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4</a:t>
            </a:r>
            <a:r>
              <a:rPr lang="zh-CN" altLang="en-US" sz="1800" b="1" dirty="0">
                <a:latin typeface="仿宋" panose="02010609060101010101" pitchFamily="49" charset="-122"/>
                <a:ea typeface="仿宋" panose="02010609060101010101" pitchFamily="49" charset="-122"/>
                <a:cs typeface="+mn-cs"/>
              </a:rPr>
              <a:t>）能够设置服务器身份验证方式。</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5</a:t>
            </a:r>
            <a:r>
              <a:rPr lang="zh-CN" altLang="en-US" sz="1800" b="1" dirty="0">
                <a:latin typeface="仿宋" panose="02010609060101010101" pitchFamily="49" charset="-122"/>
                <a:ea typeface="仿宋" panose="02010609060101010101" pitchFamily="49" charset="-122"/>
                <a:cs typeface="+mn-cs"/>
              </a:rPr>
              <a:t>）了解数据库服务器中数据丢失的危害性，遵守岗位职责，杜绝恶意泄露</a:t>
            </a:r>
            <a:r>
              <a:rPr lang="zh-CN" altLang="en-US" sz="1800" b="1" dirty="0" smtClean="0">
                <a:latin typeface="仿宋" panose="02010609060101010101" pitchFamily="49" charset="-122"/>
                <a:ea typeface="仿宋" panose="02010609060101010101" pitchFamily="49" charset="-122"/>
                <a:cs typeface="+mn-cs"/>
              </a:rPr>
              <a:t>数据信息。</a:t>
            </a:r>
            <a:endParaRPr lang="zh-CN" altLang="en-US" sz="1800" b="1" dirty="0">
              <a:latin typeface="仿宋" panose="02010609060101010101" pitchFamily="49" charset="-122"/>
              <a:ea typeface="仿宋" panose="02010609060101010101" pitchFamily="49" charset="-122"/>
              <a:cs typeface="+mn-cs"/>
            </a:endParaRPr>
          </a:p>
          <a:p>
            <a:pPr marL="533400" indent="-533400" eaLnBrk="1" hangingPunct="1"/>
            <a:r>
              <a:rPr lang="zh-CN" altLang="en-US" dirty="0" smtClean="0"/>
              <a:t>任务分析</a:t>
            </a:r>
            <a:endParaRPr lang="en-US" altLang="zh-CN" dirty="0" smtClean="0"/>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首先启动 </a:t>
            </a:r>
            <a:r>
              <a:rPr lang="en-US" altLang="zh-CN" sz="1800" b="1" dirty="0">
                <a:latin typeface="仿宋" panose="02010609060101010101" pitchFamily="49" charset="-122"/>
                <a:ea typeface="仿宋" panose="02010609060101010101" pitchFamily="49" charset="-122"/>
                <a:cs typeface="+mn-cs"/>
              </a:rPr>
              <a:t>SQL Server Management Studio</a:t>
            </a: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SSMS</a:t>
            </a:r>
            <a:r>
              <a:rPr lang="zh-CN" altLang="en-US" sz="1800" b="1" dirty="0">
                <a:latin typeface="仿宋" panose="02010609060101010101" pitchFamily="49" charset="-122"/>
                <a:ea typeface="仿宋" panose="02010609060101010101" pitchFamily="49" charset="-122"/>
                <a:cs typeface="+mn-cs"/>
              </a:rPr>
              <a:t>）连接到服务器，然后，根据</a:t>
            </a:r>
            <a:r>
              <a:rPr lang="zh-CN" altLang="en-US" sz="1800" b="1" dirty="0" smtClean="0">
                <a:latin typeface="仿宋" panose="02010609060101010101" pitchFamily="49" charset="-122"/>
                <a:ea typeface="仿宋" panose="02010609060101010101" pitchFamily="49" charset="-122"/>
                <a:cs typeface="+mn-cs"/>
              </a:rPr>
              <a:t>用户需要</a:t>
            </a:r>
            <a:r>
              <a:rPr lang="zh-CN" altLang="en-US" sz="1800" b="1" dirty="0">
                <a:latin typeface="仿宋" panose="02010609060101010101" pitchFamily="49" charset="-122"/>
                <a:ea typeface="仿宋" panose="02010609060101010101" pitchFamily="49" charset="-122"/>
                <a:cs typeface="+mn-cs"/>
              </a:rPr>
              <a:t>进行 </a:t>
            </a:r>
            <a:r>
              <a:rPr lang="en-US" altLang="zh-CN" sz="1800" b="1" dirty="0">
                <a:latin typeface="仿宋" panose="02010609060101010101" pitchFamily="49" charset="-122"/>
                <a:ea typeface="仿宋" panose="02010609060101010101" pitchFamily="49" charset="-122"/>
                <a:cs typeface="+mn-cs"/>
              </a:rPr>
              <a:t>SSMS </a:t>
            </a:r>
            <a:r>
              <a:rPr lang="zh-CN" altLang="en-US" sz="1800" b="1" dirty="0">
                <a:latin typeface="仿宋" panose="02010609060101010101" pitchFamily="49" charset="-122"/>
                <a:ea typeface="仿宋" panose="02010609060101010101" pitchFamily="49" charset="-122"/>
                <a:cs typeface="+mn-cs"/>
              </a:rPr>
              <a:t>环境配置，如配置启动选项和还原默认配置等，以及设置新的服务器</a:t>
            </a:r>
            <a:r>
              <a:rPr lang="zh-CN" altLang="en-US" sz="1800" b="1" dirty="0" smtClean="0">
                <a:latin typeface="仿宋" panose="02010609060101010101" pitchFamily="49" charset="-122"/>
                <a:ea typeface="仿宋" panose="02010609060101010101" pitchFamily="49" charset="-122"/>
                <a:cs typeface="+mn-cs"/>
              </a:rPr>
              <a:t>身份</a:t>
            </a:r>
            <a:r>
              <a:rPr lang="zh-CN" altLang="en-US" sz="1800" b="1" dirty="0">
                <a:latin typeface="仿宋" panose="02010609060101010101" pitchFamily="49" charset="-122"/>
                <a:ea typeface="仿宋" panose="02010609060101010101" pitchFamily="49" charset="-122"/>
                <a:cs typeface="+mn-cs"/>
              </a:rPr>
              <a:t>验证方式</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a:latin typeface="仿宋" panose="02010609060101010101" pitchFamily="49" charset="-122"/>
              <a:ea typeface="仿宋" panose="02010609060101010101" pitchFamily="49" charset="-122"/>
              <a:cs typeface="+mn-cs"/>
            </a:endParaRPr>
          </a:p>
          <a:p>
            <a:pPr marL="914400" lvl="1" indent="-457200" eaLnBrk="1" hangingPunct="1">
              <a:buFont typeface="Wingdings" pitchFamily="2" charset="2"/>
              <a:buNone/>
            </a:pPr>
            <a:endParaRPr lang="zh-CN" altLang="en-US" dirty="0" smtClean="0"/>
          </a:p>
        </p:txBody>
      </p:sp>
    </p:spTree>
    <p:extLst>
      <p:ext uri="{BB962C8B-B14F-4D97-AF65-F5344CB8AC3E}">
        <p14:creationId xmlns:p14="http://schemas.microsoft.com/office/powerpoint/2010/main" val="1718814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a:t>
            </a:r>
            <a:r>
              <a:rPr lang="zh-CN" altLang="en-US" dirty="0" smtClean="0"/>
              <a:t>任务四      </a:t>
            </a:r>
            <a:r>
              <a:rPr lang="en-US" altLang="zh-CN" dirty="0" smtClean="0"/>
              <a:t>SQL </a:t>
            </a:r>
            <a:r>
              <a:rPr lang="en-US" altLang="zh-CN" dirty="0"/>
              <a:t>Server Management Studio</a:t>
            </a:r>
            <a:r>
              <a:rPr lang="zh-CN" altLang="en-US" dirty="0"/>
              <a:t>的使用 </a:t>
            </a:r>
            <a:endParaRPr lang="zh-CN" altLang="en-US" dirty="0" smtClean="0"/>
          </a:p>
        </p:txBody>
      </p:sp>
      <p:sp>
        <p:nvSpPr>
          <p:cNvPr id="45060" name="Rectangle 3"/>
          <p:cNvSpPr>
            <a:spLocks noGrp="1" noChangeArrowheads="1"/>
          </p:cNvSpPr>
          <p:nvPr>
            <p:ph idx="1"/>
          </p:nvPr>
        </p:nvSpPr>
        <p:spPr>
          <a:xfrm>
            <a:off x="395536" y="776966"/>
            <a:ext cx="8229600" cy="5676369"/>
          </a:xfrm>
          <a:noFill/>
        </p:spPr>
        <p:txBody>
          <a:bodyPr/>
          <a:lstStyle/>
          <a:p>
            <a:pPr marL="533400" indent="-533400" eaLnBrk="1" hangingPunct="1"/>
            <a:r>
              <a:rPr lang="zh-CN" altLang="en-US" dirty="0" smtClean="0"/>
              <a:t>任务实施</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一、使用 </a:t>
            </a:r>
            <a:r>
              <a:rPr lang="en-US" altLang="zh-CN" sz="1800" b="1" dirty="0">
                <a:latin typeface="仿宋" panose="02010609060101010101" pitchFamily="49" charset="-122"/>
                <a:ea typeface="仿宋" panose="02010609060101010101" pitchFamily="49" charset="-122"/>
                <a:cs typeface="+mn-cs"/>
              </a:rPr>
              <a:t>SSMS </a:t>
            </a:r>
            <a:r>
              <a:rPr lang="zh-CN" altLang="en-US" sz="1800" b="1" dirty="0">
                <a:latin typeface="仿宋" panose="02010609060101010101" pitchFamily="49" charset="-122"/>
                <a:ea typeface="仿宋" panose="02010609060101010101" pitchFamily="49" charset="-122"/>
                <a:cs typeface="+mn-cs"/>
              </a:rPr>
              <a:t>连接到 </a:t>
            </a:r>
            <a:r>
              <a:rPr lang="en-US" altLang="zh-CN" sz="1800" b="1" dirty="0">
                <a:latin typeface="仿宋" panose="02010609060101010101" pitchFamily="49" charset="-122"/>
                <a:ea typeface="仿宋" panose="02010609060101010101" pitchFamily="49" charset="-122"/>
                <a:cs typeface="+mn-cs"/>
              </a:rPr>
              <a:t>SQL Server 2016 </a:t>
            </a:r>
            <a:r>
              <a:rPr lang="zh-CN" altLang="en-US" sz="1800" b="1" dirty="0">
                <a:latin typeface="仿宋" panose="02010609060101010101" pitchFamily="49" charset="-122"/>
                <a:ea typeface="仿宋" panose="02010609060101010101" pitchFamily="49" charset="-122"/>
                <a:cs typeface="+mn-cs"/>
              </a:rPr>
              <a:t>服务器</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smtClean="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）在“开始”菜单上，启动</a:t>
            </a:r>
            <a:r>
              <a:rPr lang="en-US" altLang="zh-CN" sz="1800" b="1" dirty="0">
                <a:latin typeface="仿宋" panose="02010609060101010101" pitchFamily="49" charset="-122"/>
                <a:ea typeface="仿宋" panose="02010609060101010101" pitchFamily="49" charset="-122"/>
                <a:cs typeface="+mn-cs"/>
              </a:rPr>
              <a:t>SQL Server Management </a:t>
            </a:r>
            <a:r>
              <a:rPr lang="en-US" altLang="zh-CN" sz="1800" b="1" dirty="0" smtClean="0">
                <a:latin typeface="仿宋" panose="02010609060101010101" pitchFamily="49" charset="-122"/>
                <a:ea typeface="仿宋" panose="02010609060101010101" pitchFamily="49" charset="-122"/>
                <a:cs typeface="+mn-cs"/>
              </a:rPr>
              <a:t>Studio </a:t>
            </a:r>
            <a:r>
              <a:rPr lang="zh-CN" altLang="en-US" sz="1800" b="1" dirty="0" smtClean="0">
                <a:latin typeface="仿宋" panose="02010609060101010101" pitchFamily="49" charset="-122"/>
                <a:ea typeface="仿宋" panose="02010609060101010101" pitchFamily="49" charset="-122"/>
                <a:cs typeface="+mn-cs"/>
              </a:rPr>
              <a:t>。</a:t>
            </a: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）选择服务器类型（</a:t>
            </a:r>
            <a:r>
              <a:rPr lang="en-US" altLang="zh-CN" sz="1800" b="1" dirty="0">
                <a:latin typeface="仿宋" panose="02010609060101010101" pitchFamily="49" charset="-122"/>
                <a:ea typeface="仿宋" panose="02010609060101010101" pitchFamily="49" charset="-122"/>
                <a:cs typeface="+mn-cs"/>
              </a:rPr>
              <a:t>T</a:t>
            </a:r>
            <a:r>
              <a:rPr lang="zh-CN" altLang="en-US" sz="1800" b="1" dirty="0">
                <a:latin typeface="仿宋" panose="02010609060101010101" pitchFamily="49" charset="-122"/>
                <a:ea typeface="仿宋" panose="02010609060101010101" pitchFamily="49" charset="-122"/>
                <a:cs typeface="+mn-cs"/>
              </a:rPr>
              <a:t>）、服务器名称（</a:t>
            </a:r>
            <a:r>
              <a:rPr lang="en-US" altLang="zh-CN" sz="1800" b="1" dirty="0">
                <a:latin typeface="仿宋" panose="02010609060101010101" pitchFamily="49" charset="-122"/>
                <a:ea typeface="仿宋" panose="02010609060101010101" pitchFamily="49" charset="-122"/>
                <a:cs typeface="+mn-cs"/>
              </a:rPr>
              <a:t>S</a:t>
            </a:r>
            <a:r>
              <a:rPr lang="zh-CN" altLang="en-US" sz="1800" b="1" dirty="0">
                <a:latin typeface="仿宋" panose="02010609060101010101" pitchFamily="49" charset="-122"/>
                <a:ea typeface="仿宋" panose="02010609060101010101" pitchFamily="49" charset="-122"/>
                <a:cs typeface="+mn-cs"/>
              </a:rPr>
              <a:t>）和身份验证（</a:t>
            </a:r>
            <a:r>
              <a:rPr lang="en-US" altLang="zh-CN" sz="1800" b="1" dirty="0">
                <a:latin typeface="仿宋" panose="02010609060101010101" pitchFamily="49" charset="-122"/>
                <a:ea typeface="仿宋" panose="02010609060101010101" pitchFamily="49" charset="-122"/>
                <a:cs typeface="+mn-cs"/>
              </a:rPr>
              <a:t>A</a:t>
            </a:r>
            <a:r>
              <a:rPr lang="zh-CN" altLang="en-US" sz="1800" b="1" dirty="0">
                <a:latin typeface="仿宋" panose="02010609060101010101" pitchFamily="49" charset="-122"/>
                <a:ea typeface="仿宋" panose="02010609060101010101" pitchFamily="49" charset="-122"/>
                <a:cs typeface="+mn-cs"/>
              </a:rPr>
              <a:t>）后，进入</a:t>
            </a:r>
            <a:r>
              <a:rPr lang="en-US" altLang="zh-CN" sz="1800" b="1" dirty="0">
                <a:latin typeface="仿宋" panose="02010609060101010101" pitchFamily="49" charset="-122"/>
                <a:ea typeface="仿宋" panose="02010609060101010101" pitchFamily="49" charset="-122"/>
                <a:cs typeface="+mn-cs"/>
              </a:rPr>
              <a:t>SQL Server Management Studio </a:t>
            </a: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SSMS</a:t>
            </a:r>
            <a:r>
              <a:rPr lang="zh-CN" altLang="en-US" sz="1800" b="1" dirty="0">
                <a:latin typeface="仿宋" panose="02010609060101010101" pitchFamily="49" charset="-122"/>
                <a:ea typeface="仿宋" panose="02010609060101010101" pitchFamily="49" charset="-122"/>
                <a:cs typeface="+mn-cs"/>
              </a:rPr>
              <a:t>）界面。</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二、启动或停止 </a:t>
            </a:r>
            <a:r>
              <a:rPr lang="en-US" altLang="zh-CN" sz="1800" b="1" dirty="0">
                <a:latin typeface="仿宋" panose="02010609060101010101" pitchFamily="49" charset="-122"/>
                <a:ea typeface="仿宋" panose="02010609060101010101" pitchFamily="49" charset="-122"/>
                <a:cs typeface="+mn-cs"/>
              </a:rPr>
              <a:t>SQL Server </a:t>
            </a:r>
            <a:r>
              <a:rPr lang="zh-CN" altLang="en-US" sz="1800" b="1" dirty="0" smtClean="0">
                <a:latin typeface="仿宋" panose="02010609060101010101" pitchFamily="49" charset="-122"/>
                <a:ea typeface="仿宋" panose="02010609060101010101" pitchFamily="49" charset="-122"/>
                <a:cs typeface="+mn-cs"/>
              </a:rPr>
              <a:t>服务</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smtClean="0">
                <a:latin typeface="仿宋" panose="02010609060101010101" pitchFamily="49" charset="-122"/>
                <a:ea typeface="仿宋" panose="02010609060101010101" pitchFamily="49" charset="-122"/>
                <a:cs typeface="+mn-cs"/>
              </a:rPr>
              <a:t>1</a:t>
            </a:r>
            <a:r>
              <a:rPr lang="zh-CN" altLang="en-US" sz="1800" b="1" dirty="0" smtClean="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两种方法来启动</a:t>
            </a:r>
            <a:r>
              <a:rPr lang="en-US" altLang="zh-CN" sz="1800" b="1" dirty="0">
                <a:latin typeface="仿宋" panose="02010609060101010101" pitchFamily="49" charset="-122"/>
                <a:ea typeface="仿宋" panose="02010609060101010101" pitchFamily="49" charset="-122"/>
                <a:cs typeface="+mn-cs"/>
              </a:rPr>
              <a:t>SQL Server </a:t>
            </a:r>
            <a:r>
              <a:rPr lang="zh-CN" altLang="en-US" sz="1800" b="1" dirty="0">
                <a:latin typeface="仿宋" panose="02010609060101010101" pitchFamily="49" charset="-122"/>
                <a:ea typeface="仿宋" panose="02010609060101010101" pitchFamily="49" charset="-122"/>
                <a:cs typeface="+mn-cs"/>
              </a:rPr>
              <a:t>服务。</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smtClean="0">
                <a:latin typeface="仿宋" panose="02010609060101010101" pitchFamily="49" charset="-122"/>
                <a:ea typeface="仿宋" panose="02010609060101010101" pitchFamily="49" charset="-122"/>
                <a:cs typeface="+mn-cs"/>
              </a:rPr>
              <a:t>2</a:t>
            </a:r>
            <a:r>
              <a:rPr lang="zh-CN" altLang="en-US" sz="1800" b="1" dirty="0" smtClean="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选择需要启用或停止的服务</a:t>
            </a:r>
            <a:r>
              <a:rPr lang="zh-CN" altLang="en-US" sz="1800" b="1" dirty="0" smtClean="0">
                <a:latin typeface="仿宋" panose="02010609060101010101" pitchFamily="49" charset="-122"/>
                <a:ea typeface="仿宋" panose="02010609060101010101" pitchFamily="49" charset="-122"/>
                <a:cs typeface="+mn-cs"/>
              </a:rPr>
              <a:t>，在右键快捷</a:t>
            </a:r>
            <a:r>
              <a:rPr lang="zh-CN" altLang="en-US" sz="1800" b="1" dirty="0">
                <a:latin typeface="仿宋" panose="02010609060101010101" pitchFamily="49" charset="-122"/>
                <a:ea typeface="仿宋" panose="02010609060101010101" pitchFamily="49" charset="-122"/>
                <a:cs typeface="+mn-cs"/>
              </a:rPr>
              <a:t>菜单中选择“启用”或“停止”命令。</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三、</a:t>
            </a:r>
            <a:r>
              <a:rPr lang="en-US" altLang="zh-CN" sz="1800" b="1" dirty="0">
                <a:latin typeface="仿宋" panose="02010609060101010101" pitchFamily="49" charset="-122"/>
                <a:ea typeface="仿宋" panose="02010609060101010101" pitchFamily="49" charset="-122"/>
                <a:cs typeface="+mn-cs"/>
              </a:rPr>
              <a:t>SSMS </a:t>
            </a:r>
            <a:r>
              <a:rPr lang="zh-CN" altLang="en-US" sz="1800" b="1" dirty="0">
                <a:latin typeface="仿宋" panose="02010609060101010101" pitchFamily="49" charset="-122"/>
                <a:ea typeface="仿宋" panose="02010609060101010101" pitchFamily="49" charset="-122"/>
                <a:cs typeface="+mn-cs"/>
              </a:rPr>
              <a:t>环境配置</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smtClean="0">
                <a:latin typeface="仿宋" panose="02010609060101010101" pitchFamily="49" charset="-122"/>
                <a:ea typeface="仿宋" panose="02010609060101010101" pitchFamily="49" charset="-122"/>
                <a:cs typeface="+mn-cs"/>
              </a:rPr>
              <a:t>1</a:t>
            </a:r>
            <a:r>
              <a:rPr lang="zh-CN" altLang="en-US" sz="1800" b="1" dirty="0" smtClean="0">
                <a:latin typeface="仿宋" panose="02010609060101010101" pitchFamily="49" charset="-122"/>
                <a:ea typeface="仿宋" panose="02010609060101010101" pitchFamily="49" charset="-122"/>
                <a:cs typeface="+mn-cs"/>
              </a:rPr>
              <a:t>）</a:t>
            </a:r>
            <a:r>
              <a:rPr lang="zh-CN" altLang="en-US" sz="1800" b="1" dirty="0">
                <a:latin typeface="仿宋" panose="02010609060101010101" pitchFamily="49" charset="-122"/>
                <a:ea typeface="仿宋" panose="02010609060101010101" pitchFamily="49" charset="-122"/>
                <a:cs typeface="+mn-cs"/>
              </a:rPr>
              <a:t>配置启动选项。</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smtClean="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）还原默认的</a:t>
            </a:r>
            <a:r>
              <a:rPr lang="en-US" altLang="zh-CN" sz="1800" b="1" dirty="0">
                <a:latin typeface="仿宋" panose="02010609060101010101" pitchFamily="49" charset="-122"/>
                <a:ea typeface="仿宋" panose="02010609060101010101" pitchFamily="49" charset="-122"/>
                <a:cs typeface="+mn-cs"/>
              </a:rPr>
              <a:t>SQL Server Management Studio</a:t>
            </a:r>
            <a:r>
              <a:rPr lang="zh-CN" altLang="en-US" sz="1800" b="1" dirty="0">
                <a:latin typeface="仿宋" panose="02010609060101010101" pitchFamily="49" charset="-122"/>
                <a:ea typeface="仿宋" panose="02010609060101010101" pitchFamily="49" charset="-122"/>
                <a:cs typeface="+mn-cs"/>
              </a:rPr>
              <a:t>配置。</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四、设置服务器身份验证方式</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smtClean="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）启动 </a:t>
            </a:r>
            <a:r>
              <a:rPr lang="en-US" altLang="zh-CN" sz="1800" b="1" dirty="0">
                <a:latin typeface="仿宋" panose="02010609060101010101" pitchFamily="49" charset="-122"/>
                <a:ea typeface="仿宋" panose="02010609060101010101" pitchFamily="49" charset="-122"/>
                <a:cs typeface="+mn-cs"/>
              </a:rPr>
              <a:t>SQL Server Management Studio</a:t>
            </a:r>
            <a:r>
              <a:rPr lang="zh-CN" altLang="en-US" sz="1800" b="1" dirty="0">
                <a:latin typeface="仿宋" panose="02010609060101010101" pitchFamily="49" charset="-122"/>
                <a:ea typeface="仿宋" panose="02010609060101010101" pitchFamily="49" charset="-122"/>
                <a:cs typeface="+mn-cs"/>
              </a:rPr>
              <a:t>，选择</a:t>
            </a:r>
            <a:r>
              <a:rPr lang="zh-CN" altLang="en-US" sz="1800" b="1" dirty="0" smtClean="0">
                <a:latin typeface="仿宋" panose="02010609060101010101" pitchFamily="49" charset="-122"/>
                <a:ea typeface="仿宋" panose="02010609060101010101" pitchFamily="49" charset="-122"/>
                <a:cs typeface="+mn-cs"/>
              </a:rPr>
              <a:t>“数据库服务器”</a:t>
            </a:r>
            <a:r>
              <a:rPr lang="zh-CN" altLang="en-US" sz="1800" b="1" dirty="0">
                <a:latin typeface="仿宋" panose="02010609060101010101" pitchFamily="49" charset="-122"/>
                <a:ea typeface="仿宋" panose="02010609060101010101" pitchFamily="49" charset="-122"/>
                <a:cs typeface="+mn-cs"/>
              </a:rPr>
              <a:t>，单击鼠标右键，选择“属性”</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smtClean="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）在服务器属性“安全性”选择页中，可以根据需要设置身份验证</a:t>
            </a:r>
            <a:r>
              <a:rPr lang="zh-CN" altLang="en-US" sz="1800" b="1" dirty="0" smtClean="0">
                <a:latin typeface="仿宋" panose="02010609060101010101" pitchFamily="49" charset="-122"/>
                <a:ea typeface="仿宋" panose="02010609060101010101" pitchFamily="49" charset="-122"/>
                <a:cs typeface="+mn-cs"/>
              </a:rPr>
              <a:t>模式。</a:t>
            </a:r>
            <a:endParaRPr lang="zh-CN" altLang="en-US" sz="1800" b="1" dirty="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3"/>
          <a:stretch>
            <a:fillRect/>
          </a:stretch>
        </p:blipFill>
        <p:spPr>
          <a:xfrm>
            <a:off x="6635677" y="5949280"/>
            <a:ext cx="1316638" cy="684251"/>
          </a:xfrm>
          <a:prstGeom prst="rect">
            <a:avLst/>
          </a:prstGeom>
        </p:spPr>
      </p:pic>
    </p:spTree>
    <p:extLst>
      <p:ext uri="{BB962C8B-B14F-4D97-AF65-F5344CB8AC3E}">
        <p14:creationId xmlns:p14="http://schemas.microsoft.com/office/powerpoint/2010/main" val="19224836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9" name="Group 4"/>
          <p:cNvGrpSpPr>
            <a:grpSpLocks/>
          </p:cNvGrpSpPr>
          <p:nvPr/>
        </p:nvGrpSpPr>
        <p:grpSpPr bwMode="auto">
          <a:xfrm>
            <a:off x="7099469" y="5013176"/>
            <a:ext cx="2016125" cy="1709738"/>
            <a:chOff x="3515" y="3022"/>
            <a:chExt cx="607" cy="579"/>
          </a:xfrm>
        </p:grpSpPr>
        <p:pic>
          <p:nvPicPr>
            <p:cNvPr id="11270" name="Picture 5" descr="TowerCa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5" y="3022"/>
              <a:ext cx="322"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Picture 6" descr="Database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42" y="3249"/>
              <a:ext cx="380"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知识链接</a:t>
            </a:r>
          </a:p>
        </p:txBody>
      </p:sp>
      <p:sp>
        <p:nvSpPr>
          <p:cNvPr id="11268" name="Rectangle 3"/>
          <p:cNvSpPr>
            <a:spLocks noGrp="1" noChangeArrowheads="1"/>
          </p:cNvSpPr>
          <p:nvPr>
            <p:ph idx="1"/>
          </p:nvPr>
        </p:nvSpPr>
        <p:spPr>
          <a:xfrm>
            <a:off x="539552" y="980728"/>
            <a:ext cx="8229600" cy="4495800"/>
          </a:xfrm>
        </p:spPr>
        <p:txBody>
          <a:bodyPr/>
          <a:lstStyle/>
          <a:p>
            <a:pPr marL="0" indent="0" eaLnBrk="1" hangingPunct="1">
              <a:buNone/>
            </a:pPr>
            <a:r>
              <a:rPr lang="zh-CN" altLang="en-US" dirty="0" smtClean="0"/>
              <a:t>一、数据库基本概念</a:t>
            </a:r>
            <a:endParaRPr lang="en-US" altLang="zh-CN" dirty="0" smtClean="0"/>
          </a:p>
          <a:p>
            <a:pPr marL="0" indent="0" eaLnBrk="1" hangingPunct="1">
              <a:buNone/>
            </a:pPr>
            <a:r>
              <a:rPr lang="en-US" altLang="zh-CN" sz="2400" dirty="0" smtClean="0"/>
              <a:t>1.</a:t>
            </a:r>
            <a:r>
              <a:rPr lang="zh-CN" altLang="en-US" sz="2400" dirty="0" smtClean="0"/>
              <a:t>数据库</a:t>
            </a:r>
            <a:endParaRPr lang="en-US" altLang="zh-CN" sz="2400" dirty="0" smtClean="0"/>
          </a:p>
          <a:p>
            <a:pPr marL="0" indent="0" eaLnBrk="1" hangingPunct="1">
              <a:buNone/>
            </a:pPr>
            <a:r>
              <a:rPr lang="zh-CN" altLang="en-US" sz="2000" dirty="0" smtClean="0"/>
              <a:t>    数据库</a:t>
            </a:r>
            <a:r>
              <a:rPr lang="zh-CN" altLang="en-US" sz="2000" dirty="0"/>
              <a:t>（</a:t>
            </a:r>
            <a:r>
              <a:rPr lang="en-US" altLang="zh-CN" sz="2000" dirty="0" err="1"/>
              <a:t>DataBase</a:t>
            </a:r>
            <a:r>
              <a:rPr lang="zh-CN" altLang="en-US" sz="2000" dirty="0"/>
              <a:t>，</a:t>
            </a:r>
            <a:r>
              <a:rPr lang="en-US" altLang="zh-CN" sz="2000" dirty="0"/>
              <a:t>DB</a:t>
            </a:r>
            <a:r>
              <a:rPr lang="zh-CN" altLang="en-US" sz="2000" dirty="0"/>
              <a:t>）是存放数据的仓库，这些数据存在一定的关联并按照</a:t>
            </a:r>
            <a:r>
              <a:rPr lang="zh-CN" altLang="en-US" sz="2000" dirty="0" smtClean="0"/>
              <a:t>一定的</a:t>
            </a:r>
            <a:r>
              <a:rPr lang="zh-CN" altLang="en-US" sz="2000" dirty="0"/>
              <a:t>格式存放在计算机内</a:t>
            </a:r>
            <a:r>
              <a:rPr lang="zh-CN" altLang="en-US" sz="2000" dirty="0" smtClean="0"/>
              <a:t>。</a:t>
            </a:r>
            <a:endParaRPr lang="en-US" altLang="zh-CN" sz="2000" dirty="0" smtClean="0"/>
          </a:p>
          <a:p>
            <a:pPr marL="0" indent="0" eaLnBrk="1" hangingPunct="1">
              <a:buNone/>
            </a:pPr>
            <a:r>
              <a:rPr lang="en-US" altLang="zh-CN" sz="2400" dirty="0"/>
              <a:t>2.</a:t>
            </a:r>
            <a:r>
              <a:rPr lang="zh-CN" altLang="en-US" sz="2400" dirty="0" smtClean="0"/>
              <a:t>数据库管理系统</a:t>
            </a:r>
            <a:endParaRPr lang="en-US" altLang="zh-CN" sz="2400" dirty="0" smtClean="0"/>
          </a:p>
          <a:p>
            <a:pPr marL="0" indent="0" eaLnBrk="1" hangingPunct="1">
              <a:buNone/>
            </a:pPr>
            <a:r>
              <a:rPr lang="zh-CN" altLang="en-US" sz="2000" dirty="0" smtClean="0"/>
              <a:t>    数据库管理系统</a:t>
            </a:r>
            <a:r>
              <a:rPr lang="zh-CN" altLang="en-US" sz="2000" dirty="0"/>
              <a:t>（</a:t>
            </a:r>
            <a:r>
              <a:rPr lang="en-US" altLang="zh-CN" sz="2000" dirty="0" err="1"/>
              <a:t>DataBase</a:t>
            </a:r>
            <a:r>
              <a:rPr lang="en-US" altLang="zh-CN" sz="2000" dirty="0"/>
              <a:t> Management System</a:t>
            </a:r>
            <a:r>
              <a:rPr lang="zh-CN" altLang="en-US" sz="2000" dirty="0"/>
              <a:t>，</a:t>
            </a:r>
            <a:r>
              <a:rPr lang="en-US" altLang="zh-CN" sz="2000" dirty="0"/>
              <a:t>DBMS</a:t>
            </a:r>
            <a:r>
              <a:rPr lang="zh-CN" altLang="en-US" sz="2000" dirty="0"/>
              <a:t>）是一种系统软件，是一个位于用户和操作系统之间的以统一的方式进行管理、维护数据库中数据的一系列软件集合。</a:t>
            </a:r>
            <a:endParaRPr lang="en-US" altLang="zh-CN" sz="2000" dirty="0"/>
          </a:p>
          <a:p>
            <a:pPr marL="0" indent="0" eaLnBrk="1" hangingPunct="1">
              <a:buNone/>
            </a:pPr>
            <a:r>
              <a:rPr lang="en-US" altLang="zh-CN" sz="2400" dirty="0"/>
              <a:t>3.</a:t>
            </a:r>
            <a:r>
              <a:rPr lang="zh-CN" altLang="en-US" sz="2400" dirty="0"/>
              <a:t>数据库系统</a:t>
            </a:r>
            <a:endParaRPr lang="en-US" altLang="zh-CN" sz="2400" dirty="0"/>
          </a:p>
          <a:p>
            <a:pPr marL="0" indent="0" eaLnBrk="1" hangingPunct="1">
              <a:buNone/>
            </a:pPr>
            <a:r>
              <a:rPr lang="zh-CN" altLang="en-US" sz="2000" dirty="0" smtClean="0"/>
              <a:t>    数据库系统</a:t>
            </a:r>
            <a:r>
              <a:rPr lang="zh-CN" altLang="en-US" sz="2000" dirty="0"/>
              <a:t>（</a:t>
            </a:r>
            <a:r>
              <a:rPr lang="en-US" altLang="zh-CN" sz="2000" dirty="0" err="1"/>
              <a:t>DataBase</a:t>
            </a:r>
            <a:r>
              <a:rPr lang="en-US" altLang="zh-CN" sz="2000" dirty="0"/>
              <a:t> System</a:t>
            </a:r>
            <a:r>
              <a:rPr lang="zh-CN" altLang="en-US" sz="2000" dirty="0"/>
              <a:t>，</a:t>
            </a:r>
            <a:r>
              <a:rPr lang="en-US" altLang="zh-CN" sz="2000" dirty="0"/>
              <a:t>DBS</a:t>
            </a:r>
            <a:r>
              <a:rPr lang="zh-CN" altLang="en-US" sz="2000" dirty="0"/>
              <a:t>）由一个在计算机系统中引用数据库后的</a:t>
            </a:r>
            <a:r>
              <a:rPr lang="zh-CN" altLang="en-US" sz="2000" dirty="0" smtClean="0"/>
              <a:t>系统构成</a:t>
            </a:r>
            <a:r>
              <a:rPr lang="zh-CN" altLang="en-US" sz="2000" dirty="0"/>
              <a:t>。它通常由数据库、数据库管理系统、计算机操作系统和用户组成。</a:t>
            </a:r>
            <a:endParaRPr lang="zh-CN" altLang="en-US" sz="20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知识链接</a:t>
            </a:r>
          </a:p>
        </p:txBody>
      </p:sp>
      <p:sp>
        <p:nvSpPr>
          <p:cNvPr id="11268" name="Rectangle 3"/>
          <p:cNvSpPr>
            <a:spLocks noGrp="1" noChangeArrowheads="1"/>
          </p:cNvSpPr>
          <p:nvPr>
            <p:ph idx="1"/>
          </p:nvPr>
        </p:nvSpPr>
        <p:spPr>
          <a:xfrm>
            <a:off x="539552" y="1628800"/>
            <a:ext cx="8229600" cy="4495800"/>
          </a:xfrm>
        </p:spPr>
        <p:txBody>
          <a:bodyPr/>
          <a:lstStyle/>
          <a:p>
            <a:pPr marL="0" indent="0" eaLnBrk="1" hangingPunct="1">
              <a:buNone/>
            </a:pPr>
            <a:r>
              <a:rPr lang="en-US" altLang="zh-CN" sz="2400" dirty="0" smtClean="0"/>
              <a:t>4.</a:t>
            </a:r>
            <a:r>
              <a:rPr lang="zh-CN" altLang="en-US" sz="2400" dirty="0" smtClean="0"/>
              <a:t>数据库管理员</a:t>
            </a:r>
            <a:r>
              <a:rPr lang="zh-CN" altLang="en-US" sz="2400" dirty="0"/>
              <a:t>（</a:t>
            </a:r>
            <a:r>
              <a:rPr lang="en-US" altLang="zh-CN" sz="2400" dirty="0" err="1"/>
              <a:t>DataBase</a:t>
            </a:r>
            <a:r>
              <a:rPr lang="en-US" altLang="zh-CN" sz="2400" dirty="0"/>
              <a:t> Administrator</a:t>
            </a:r>
            <a:r>
              <a:rPr lang="zh-CN" altLang="en-US" sz="2400" dirty="0"/>
              <a:t>，</a:t>
            </a:r>
            <a:r>
              <a:rPr lang="en-US" altLang="zh-CN" sz="2400" dirty="0"/>
              <a:t>DBA</a:t>
            </a:r>
            <a:r>
              <a:rPr lang="zh-CN" altLang="en-US" sz="2400" dirty="0"/>
              <a:t>）是负责数据库的建立</a:t>
            </a:r>
            <a:r>
              <a:rPr lang="zh-CN" altLang="en-US" sz="2400" dirty="0" smtClean="0"/>
              <a:t>、使用</a:t>
            </a:r>
            <a:r>
              <a:rPr lang="zh-CN" altLang="en-US" sz="2400" dirty="0"/>
              <a:t>和维护的专门</a:t>
            </a:r>
            <a:r>
              <a:rPr lang="zh-CN" altLang="en-US" sz="2400" dirty="0" smtClean="0"/>
              <a:t>人员。</a:t>
            </a:r>
            <a:endParaRPr lang="en-US" altLang="zh-CN" sz="2000" dirty="0" smtClean="0"/>
          </a:p>
          <a:p>
            <a:pPr marL="0" indent="0" eaLnBrk="1" hangingPunct="1">
              <a:buNone/>
            </a:pPr>
            <a:r>
              <a:rPr lang="en-US" altLang="zh-CN" sz="2400" dirty="0"/>
              <a:t>5</a:t>
            </a:r>
            <a:r>
              <a:rPr lang="en-US" altLang="zh-CN" sz="2400" dirty="0" smtClean="0"/>
              <a:t>.</a:t>
            </a:r>
            <a:r>
              <a:rPr lang="zh-CN" altLang="en-US" sz="2400" dirty="0" smtClean="0"/>
              <a:t>数据库表</a:t>
            </a:r>
            <a:endParaRPr lang="en-US" altLang="zh-CN" sz="2400" dirty="0" smtClean="0"/>
          </a:p>
          <a:p>
            <a:pPr marL="0" indent="0" eaLnBrk="1" hangingPunct="1">
              <a:buNone/>
            </a:pPr>
            <a:r>
              <a:rPr lang="zh-CN" altLang="en-US" sz="2000" dirty="0" smtClean="0"/>
              <a:t>    不同</a:t>
            </a:r>
            <a:r>
              <a:rPr lang="zh-CN" altLang="en-US" sz="2000" dirty="0"/>
              <a:t>的记录组织在一起，就形成了数据库（</a:t>
            </a:r>
            <a:r>
              <a:rPr lang="en-US" altLang="zh-CN" sz="2000" dirty="0" err="1"/>
              <a:t>DataBase</a:t>
            </a:r>
            <a:r>
              <a:rPr lang="zh-CN" altLang="en-US" sz="2000" dirty="0"/>
              <a:t>，</a:t>
            </a:r>
            <a:r>
              <a:rPr lang="en-US" altLang="zh-CN" sz="2000" dirty="0"/>
              <a:t>DB</a:t>
            </a:r>
            <a:r>
              <a:rPr lang="zh-CN" altLang="en-US" sz="2000" dirty="0"/>
              <a:t>）的“表”（</a:t>
            </a:r>
            <a:r>
              <a:rPr lang="en-US" altLang="zh-CN" sz="2000" dirty="0"/>
              <a:t>Table</a:t>
            </a:r>
            <a:r>
              <a:rPr lang="zh-CN" altLang="en-US" sz="2000" dirty="0" smtClean="0"/>
              <a:t>），也</a:t>
            </a:r>
            <a:r>
              <a:rPr lang="zh-CN" altLang="en-US" sz="2000" dirty="0"/>
              <a:t>可以说，表是用来存储具体的数据的。表是以一定的组织方式存储的相互有关的</a:t>
            </a:r>
            <a:r>
              <a:rPr lang="zh-CN" altLang="en-US" sz="2000" dirty="0" smtClean="0"/>
              <a:t>数据集合</a:t>
            </a:r>
            <a:r>
              <a:rPr lang="zh-CN" altLang="en-US" sz="2000" dirty="0"/>
              <a:t>，实例关系型数据库的表是由记录组成的，记录由字段组成，字段由数字或</a:t>
            </a:r>
            <a:r>
              <a:rPr lang="zh-CN" altLang="en-US" sz="2000" dirty="0" smtClean="0"/>
              <a:t>字符组成。</a:t>
            </a:r>
            <a:endParaRPr lang="en-US" altLang="zh-CN" sz="2000" dirty="0"/>
          </a:p>
          <a:p>
            <a:pPr marL="0" indent="0" eaLnBrk="1" hangingPunct="1">
              <a:buNone/>
            </a:pPr>
            <a:r>
              <a:rPr lang="en-US" altLang="zh-CN" sz="2400" dirty="0"/>
              <a:t>6</a:t>
            </a:r>
            <a:r>
              <a:rPr lang="en-US" altLang="zh-CN" sz="2400" dirty="0" smtClean="0"/>
              <a:t>.</a:t>
            </a:r>
            <a:r>
              <a:rPr lang="zh-CN" altLang="en-US" sz="2400" dirty="0" smtClean="0"/>
              <a:t>数据</a:t>
            </a:r>
            <a:endParaRPr lang="en-US" altLang="zh-CN" sz="2400" dirty="0" smtClean="0"/>
          </a:p>
          <a:p>
            <a:pPr marL="0" indent="0" eaLnBrk="1" hangingPunct="1">
              <a:buNone/>
            </a:pPr>
            <a:r>
              <a:rPr lang="zh-CN" altLang="en-US" sz="2000" dirty="0" smtClean="0"/>
              <a:t>    描述</a:t>
            </a:r>
            <a:r>
              <a:rPr lang="zh-CN" altLang="en-US" sz="2000" dirty="0"/>
              <a:t>事物的符号记录称为数据（</a:t>
            </a:r>
            <a:r>
              <a:rPr lang="en-US" altLang="zh-CN" sz="2000" dirty="0"/>
              <a:t>Data</a:t>
            </a:r>
            <a:r>
              <a:rPr lang="zh-CN" altLang="en-US" sz="2000" dirty="0"/>
              <a:t>）。数据不仅仅包括数字，数据的种类很多，</a:t>
            </a:r>
            <a:r>
              <a:rPr lang="zh-CN" altLang="en-US" sz="2000" dirty="0" smtClean="0"/>
              <a:t>文字</a:t>
            </a:r>
            <a:r>
              <a:rPr lang="zh-CN" altLang="en-US" sz="2000" dirty="0"/>
              <a:t>、图形、图像、声音、学生的档案记录都是数据。</a:t>
            </a:r>
            <a:endParaRPr lang="zh-CN" altLang="en-US" sz="2000" dirty="0" smtClean="0"/>
          </a:p>
        </p:txBody>
      </p:sp>
    </p:spTree>
    <p:extLst>
      <p:ext uri="{BB962C8B-B14F-4D97-AF65-F5344CB8AC3E}">
        <p14:creationId xmlns:p14="http://schemas.microsoft.com/office/powerpoint/2010/main" val="38515454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知识链接</a:t>
            </a:r>
          </a:p>
        </p:txBody>
      </p:sp>
      <p:sp>
        <p:nvSpPr>
          <p:cNvPr id="11268" name="Rectangle 3"/>
          <p:cNvSpPr>
            <a:spLocks noGrp="1" noChangeArrowheads="1"/>
          </p:cNvSpPr>
          <p:nvPr>
            <p:ph idx="1"/>
          </p:nvPr>
        </p:nvSpPr>
        <p:spPr>
          <a:xfrm>
            <a:off x="426565" y="965076"/>
            <a:ext cx="8229600" cy="4495800"/>
          </a:xfrm>
        </p:spPr>
        <p:txBody>
          <a:bodyPr/>
          <a:lstStyle/>
          <a:p>
            <a:pPr marL="0" indent="0" eaLnBrk="1" hangingPunct="1">
              <a:buNone/>
            </a:pPr>
            <a:r>
              <a:rPr lang="en-US" altLang="zh-CN" sz="2400" dirty="0"/>
              <a:t>7</a:t>
            </a:r>
            <a:r>
              <a:rPr lang="en-US" altLang="zh-CN" sz="2400" dirty="0" smtClean="0"/>
              <a:t>.</a:t>
            </a:r>
            <a:r>
              <a:rPr lang="zh-CN" altLang="en-US" sz="2400" dirty="0" smtClean="0"/>
              <a:t>实体</a:t>
            </a:r>
            <a:r>
              <a:rPr lang="zh-CN" altLang="en-US" sz="2400" dirty="0"/>
              <a:t>和记录</a:t>
            </a:r>
            <a:endParaRPr lang="en-US" altLang="zh-CN" sz="2400" dirty="0"/>
          </a:p>
          <a:p>
            <a:pPr marL="0" indent="0" eaLnBrk="1" hangingPunct="1">
              <a:buNone/>
            </a:pPr>
            <a:r>
              <a:rPr lang="zh-CN" altLang="en-US" sz="2000" dirty="0" smtClean="0"/>
              <a:t>    在</a:t>
            </a:r>
            <a:r>
              <a:rPr lang="zh-CN" altLang="en-US" sz="2000" dirty="0"/>
              <a:t>数据库概念中，实体是所有客观存在的、可以被描述的事物，实例学生、教师、</a:t>
            </a:r>
            <a:r>
              <a:rPr lang="zh-CN" altLang="en-US" sz="2000" dirty="0" smtClean="0"/>
              <a:t>书本</a:t>
            </a:r>
            <a:r>
              <a:rPr lang="zh-CN" altLang="en-US" sz="2000" dirty="0"/>
              <a:t>、课桌、计算机、自行车、老虎等都是客观存在可以被描述的实体</a:t>
            </a:r>
            <a:r>
              <a:rPr lang="zh-CN" altLang="en-US" sz="2000" dirty="0" smtClean="0"/>
              <a:t>。</a:t>
            </a:r>
            <a:endParaRPr lang="en-US" altLang="zh-CN" sz="2000" dirty="0" smtClean="0"/>
          </a:p>
          <a:p>
            <a:pPr marL="0" indent="0" eaLnBrk="1" hangingPunct="1">
              <a:buNone/>
            </a:pPr>
            <a:r>
              <a:rPr lang="zh-CN" altLang="en-US" sz="2000" dirty="0" smtClean="0"/>
              <a:t>    数据库</a:t>
            </a:r>
            <a:r>
              <a:rPr lang="zh-CN" altLang="en-US" sz="2000" dirty="0"/>
              <a:t>中就是按照相同的格式来存储同一类事物的数据，不同的事物按不同的</a:t>
            </a:r>
            <a:r>
              <a:rPr lang="zh-CN" altLang="en-US" sz="2000" dirty="0" smtClean="0"/>
              <a:t>格式来</a:t>
            </a:r>
            <a:r>
              <a:rPr lang="zh-CN" altLang="en-US" sz="2000" dirty="0"/>
              <a:t>存放</a:t>
            </a:r>
            <a:r>
              <a:rPr lang="zh-CN" altLang="en-US" sz="2000" dirty="0" smtClean="0"/>
              <a:t>。</a:t>
            </a:r>
            <a:endParaRPr lang="en-US" altLang="zh-CN" sz="2000" dirty="0" smtClean="0"/>
          </a:p>
          <a:p>
            <a:pPr marL="0" indent="0" eaLnBrk="1" hangingPunct="1">
              <a:buNone/>
            </a:pPr>
            <a:endParaRPr lang="en-US" altLang="zh-CN" sz="2000" dirty="0"/>
          </a:p>
          <a:p>
            <a:pPr marL="0" indent="0" eaLnBrk="1" hangingPunct="1">
              <a:buNone/>
            </a:pPr>
            <a:endParaRPr lang="en-US" altLang="zh-CN" sz="2000" dirty="0" smtClean="0"/>
          </a:p>
          <a:p>
            <a:pPr marL="0" indent="0" eaLnBrk="1" hangingPunct="1">
              <a:buNone/>
            </a:pPr>
            <a:endParaRPr lang="en-US" altLang="zh-CN" sz="2000" dirty="0"/>
          </a:p>
          <a:p>
            <a:pPr marL="0" indent="0" eaLnBrk="1" hangingPunct="1">
              <a:buNone/>
            </a:pPr>
            <a:endParaRPr lang="en-US" altLang="zh-CN" sz="2000" dirty="0" smtClean="0"/>
          </a:p>
          <a:p>
            <a:pPr marL="0" indent="0" eaLnBrk="1" hangingPunct="1">
              <a:buNone/>
            </a:pPr>
            <a:endParaRPr lang="en-US" altLang="zh-CN" sz="2000" dirty="0" smtClean="0"/>
          </a:p>
          <a:p>
            <a:pPr marL="0" indent="0" eaLnBrk="1" hangingPunct="1">
              <a:buNone/>
            </a:pPr>
            <a:r>
              <a:rPr lang="zh-CN" altLang="en-US" sz="2000" dirty="0" smtClean="0"/>
              <a:t>    存储</a:t>
            </a:r>
            <a:r>
              <a:rPr lang="zh-CN" altLang="en-US" sz="2000" dirty="0"/>
              <a:t>的一行数据，在</a:t>
            </a:r>
            <a:r>
              <a:rPr lang="zh-CN" altLang="en-US" sz="2000" dirty="0" smtClean="0"/>
              <a:t>数据库</a:t>
            </a:r>
            <a:r>
              <a:rPr lang="zh-CN" altLang="en-US" sz="2000" dirty="0"/>
              <a:t>中通常叫作“一条记录”（</a:t>
            </a:r>
            <a:r>
              <a:rPr lang="en-US" altLang="zh-CN" sz="2000" dirty="0"/>
              <a:t>Record</a:t>
            </a:r>
            <a:r>
              <a:rPr lang="zh-CN" altLang="en-US" sz="2000" dirty="0"/>
              <a:t>）</a:t>
            </a:r>
            <a:r>
              <a:rPr lang="zh-CN" altLang="en-US" sz="2000" dirty="0" smtClean="0"/>
              <a:t>。每</a:t>
            </a:r>
            <a:r>
              <a:rPr lang="zh-CN" altLang="en-US" sz="2000" dirty="0"/>
              <a:t>条记录的每一个输入项，叫作“列”（</a:t>
            </a:r>
            <a:r>
              <a:rPr lang="en-US" altLang="zh-CN" sz="2000" dirty="0"/>
              <a:t>Column</a:t>
            </a:r>
            <a:r>
              <a:rPr lang="zh-CN" altLang="en-US" sz="2000" dirty="0" smtClean="0"/>
              <a:t>），图中</a:t>
            </a:r>
            <a:r>
              <a:rPr lang="zh-CN" altLang="en-US" sz="2000" dirty="0"/>
              <a:t>，编号、学号、姓名</a:t>
            </a:r>
            <a:r>
              <a:rPr lang="zh-CN" altLang="en-US" sz="2000" dirty="0" smtClean="0"/>
              <a:t>、性别</a:t>
            </a:r>
            <a:r>
              <a:rPr lang="zh-CN" altLang="en-US" sz="2000" dirty="0"/>
              <a:t>、年龄、专业都是列名，也称为字段名</a:t>
            </a:r>
            <a:r>
              <a:rPr lang="zh-CN" altLang="en-US" sz="2000" dirty="0" smtClean="0"/>
              <a:t>。</a:t>
            </a:r>
            <a:endParaRPr lang="en-US" altLang="zh-CN" sz="2000" dirty="0" smtClean="0"/>
          </a:p>
        </p:txBody>
      </p:sp>
      <p:pic>
        <p:nvPicPr>
          <p:cNvPr id="4" name="图片 3"/>
          <p:cNvPicPr>
            <a:picLocks noChangeAspect="1"/>
          </p:cNvPicPr>
          <p:nvPr/>
        </p:nvPicPr>
        <p:blipFill>
          <a:blip r:embed="rId2"/>
          <a:stretch>
            <a:fillRect/>
          </a:stretch>
        </p:blipFill>
        <p:spPr>
          <a:xfrm>
            <a:off x="2699792" y="3068960"/>
            <a:ext cx="4948261" cy="1936923"/>
          </a:xfrm>
          <a:prstGeom prst="rect">
            <a:avLst/>
          </a:prstGeom>
        </p:spPr>
      </p:pic>
    </p:spTree>
    <p:extLst>
      <p:ext uri="{BB962C8B-B14F-4D97-AF65-F5344CB8AC3E}">
        <p14:creationId xmlns:p14="http://schemas.microsoft.com/office/powerpoint/2010/main" val="13022288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知识链接</a:t>
            </a:r>
          </a:p>
        </p:txBody>
      </p:sp>
      <p:sp>
        <p:nvSpPr>
          <p:cNvPr id="11268" name="Rectangle 3"/>
          <p:cNvSpPr>
            <a:spLocks noGrp="1" noChangeArrowheads="1"/>
          </p:cNvSpPr>
          <p:nvPr>
            <p:ph idx="1"/>
          </p:nvPr>
        </p:nvSpPr>
        <p:spPr>
          <a:xfrm>
            <a:off x="395536" y="1556792"/>
            <a:ext cx="8229600" cy="3544044"/>
          </a:xfrm>
        </p:spPr>
        <p:txBody>
          <a:bodyPr/>
          <a:lstStyle/>
          <a:p>
            <a:pPr marL="0" indent="0" eaLnBrk="1" hangingPunct="1">
              <a:buNone/>
            </a:pPr>
            <a:r>
              <a:rPr lang="en-US" altLang="zh-CN" sz="2400" dirty="0"/>
              <a:t>8.</a:t>
            </a:r>
            <a:r>
              <a:rPr lang="zh-CN" altLang="en-US" sz="2400" dirty="0"/>
              <a:t>数据冗余和数据完整性</a:t>
            </a:r>
            <a:endParaRPr lang="en-US" altLang="zh-CN" sz="2400" dirty="0"/>
          </a:p>
          <a:p>
            <a:pPr marL="0" indent="0" eaLnBrk="1" hangingPunct="1">
              <a:buNone/>
            </a:pPr>
            <a:r>
              <a:rPr lang="zh-CN" altLang="en-US" sz="2000" dirty="0" smtClean="0"/>
              <a:t>    数据冗余</a:t>
            </a:r>
            <a:r>
              <a:rPr lang="zh-CN" altLang="en-US" sz="2000" dirty="0"/>
              <a:t>是指数据库中存在一些重复的数据，数据完整性是指数据库中数据能够</a:t>
            </a:r>
            <a:r>
              <a:rPr lang="zh-CN" altLang="en-US" sz="2000" dirty="0" smtClean="0"/>
              <a:t>正确</a:t>
            </a:r>
            <a:r>
              <a:rPr lang="zh-CN" altLang="en-US" sz="2000" dirty="0"/>
              <a:t>反映实际情况，即数据库中数据的准确性。数据库中允许有一些冗余，但是要保持</a:t>
            </a:r>
            <a:r>
              <a:rPr lang="zh-CN" altLang="en-US" sz="2000" dirty="0" smtClean="0"/>
              <a:t>数据</a:t>
            </a:r>
            <a:r>
              <a:rPr lang="zh-CN" altLang="en-US" sz="2000" dirty="0"/>
              <a:t>的完整性。</a:t>
            </a:r>
          </a:p>
          <a:p>
            <a:pPr marL="0" indent="0" eaLnBrk="1" hangingPunct="1">
              <a:buNone/>
            </a:pPr>
            <a:r>
              <a:rPr lang="zh-CN" altLang="en-US" sz="2000" dirty="0" smtClean="0"/>
              <a:t>    数据冗余</a:t>
            </a:r>
            <a:r>
              <a:rPr lang="zh-CN" altLang="en-US" sz="2000" dirty="0"/>
              <a:t>和数据完整性通常是由于数据库设计引起的，虽然数据库中通常允许有</a:t>
            </a:r>
            <a:r>
              <a:rPr lang="zh-CN" altLang="en-US" sz="2000" dirty="0" smtClean="0"/>
              <a:t>必要</a:t>
            </a:r>
            <a:r>
              <a:rPr lang="zh-CN" altLang="en-US" sz="2000" dirty="0"/>
              <a:t>的冗余，但实际上要求数据库不能存在大量的冗余，并且数据库要确保数据的完整性。</a:t>
            </a:r>
            <a:endParaRPr lang="en-US" altLang="zh-CN" sz="2000" dirty="0" smtClean="0"/>
          </a:p>
        </p:txBody>
      </p:sp>
    </p:spTree>
    <p:extLst>
      <p:ext uri="{BB962C8B-B14F-4D97-AF65-F5344CB8AC3E}">
        <p14:creationId xmlns:p14="http://schemas.microsoft.com/office/powerpoint/2010/main" val="15483463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知识链接</a:t>
            </a:r>
          </a:p>
        </p:txBody>
      </p:sp>
      <p:sp>
        <p:nvSpPr>
          <p:cNvPr id="11268" name="Rectangle 3"/>
          <p:cNvSpPr>
            <a:spLocks noGrp="1" noChangeArrowheads="1"/>
          </p:cNvSpPr>
          <p:nvPr>
            <p:ph idx="1"/>
          </p:nvPr>
        </p:nvSpPr>
        <p:spPr>
          <a:xfrm>
            <a:off x="539552" y="1052736"/>
            <a:ext cx="8229600" cy="4495800"/>
          </a:xfrm>
        </p:spPr>
        <p:txBody>
          <a:bodyPr/>
          <a:lstStyle/>
          <a:p>
            <a:pPr marL="0" indent="0" eaLnBrk="1" hangingPunct="1">
              <a:buNone/>
            </a:pPr>
            <a:r>
              <a:rPr lang="zh-CN" altLang="en-US" dirty="0"/>
              <a:t>二</a:t>
            </a:r>
            <a:r>
              <a:rPr lang="zh-CN" altLang="en-US" dirty="0" smtClean="0"/>
              <a:t>、安装前的准备</a:t>
            </a:r>
            <a:endParaRPr lang="en-US" altLang="zh-CN" dirty="0" smtClean="0"/>
          </a:p>
          <a:p>
            <a:pPr marL="0" indent="0" eaLnBrk="1" hangingPunct="1">
              <a:buNone/>
            </a:pPr>
            <a:r>
              <a:rPr lang="en-US" altLang="zh-CN" sz="2400" dirty="0" smtClean="0"/>
              <a:t>1.SQL </a:t>
            </a:r>
            <a:r>
              <a:rPr lang="en-US" altLang="zh-CN" sz="2400" dirty="0"/>
              <a:t>Server 2016 </a:t>
            </a:r>
            <a:r>
              <a:rPr lang="zh-CN" altLang="en-US" sz="2400" dirty="0"/>
              <a:t>的主要版本</a:t>
            </a:r>
            <a:endParaRPr lang="en-US" altLang="zh-CN" sz="2400" dirty="0" smtClean="0"/>
          </a:p>
          <a:p>
            <a:pPr marL="0" indent="0" eaLnBrk="1" hangingPunct="1">
              <a:buNone/>
            </a:pPr>
            <a:r>
              <a:rPr lang="zh-CN" altLang="en-US" sz="2000" dirty="0"/>
              <a:t>    </a:t>
            </a:r>
            <a:r>
              <a:rPr lang="zh-CN" altLang="en-US" sz="2000" dirty="0" smtClean="0"/>
              <a:t>（</a:t>
            </a:r>
            <a:r>
              <a:rPr lang="en-US" altLang="zh-CN" sz="2000" dirty="0" smtClean="0"/>
              <a:t>1</a:t>
            </a:r>
            <a:r>
              <a:rPr lang="zh-CN" altLang="en-US" sz="2000" dirty="0"/>
              <a:t>）企业版（</a:t>
            </a:r>
            <a:r>
              <a:rPr lang="en-US" altLang="zh-CN" sz="2000" dirty="0"/>
              <a:t>Enterprise</a:t>
            </a:r>
            <a:r>
              <a:rPr lang="zh-CN" altLang="en-US" sz="2000" dirty="0"/>
              <a:t>，</a:t>
            </a:r>
            <a:r>
              <a:rPr lang="en-US" altLang="zh-CN" sz="2000" dirty="0"/>
              <a:t>64 </a:t>
            </a:r>
            <a:r>
              <a:rPr lang="zh-CN" altLang="en-US" sz="2000" dirty="0"/>
              <a:t>位和 </a:t>
            </a:r>
            <a:r>
              <a:rPr lang="en-US" altLang="zh-CN" sz="2000" dirty="0"/>
              <a:t>32 </a:t>
            </a:r>
            <a:r>
              <a:rPr lang="zh-CN" altLang="en-US" sz="2000" dirty="0"/>
              <a:t>位）</a:t>
            </a:r>
          </a:p>
          <a:p>
            <a:pPr marL="0" indent="0" eaLnBrk="1" hangingPunct="1">
              <a:buNone/>
            </a:pPr>
            <a:r>
              <a:rPr lang="zh-CN" altLang="en-US" sz="2000" dirty="0"/>
              <a:t>作为高级版本，</a:t>
            </a:r>
            <a:r>
              <a:rPr lang="en-US" altLang="zh-CN" sz="2000" dirty="0"/>
              <a:t>SQL Server 2016 Enterprise </a:t>
            </a:r>
            <a:r>
              <a:rPr lang="zh-CN" altLang="en-US" sz="2000" dirty="0"/>
              <a:t>版提供了全面的高端数据中心功能，</a:t>
            </a:r>
            <a:r>
              <a:rPr lang="zh-CN" altLang="en-US" sz="2000" dirty="0" smtClean="0"/>
              <a:t>性能</a:t>
            </a:r>
            <a:r>
              <a:rPr lang="zh-CN" altLang="en-US" sz="2000" dirty="0"/>
              <a:t>极为快捷、虚拟化不受限制，还具有端到端的商业智能，可为关键任务工作负荷</a:t>
            </a:r>
            <a:r>
              <a:rPr lang="zh-CN" altLang="en-US" sz="2000" dirty="0" smtClean="0"/>
              <a:t>提供较高</a:t>
            </a:r>
            <a:r>
              <a:rPr lang="zh-CN" altLang="en-US" sz="2000" dirty="0"/>
              <a:t>服务级别，支持最终用户访问深层数据。</a:t>
            </a:r>
          </a:p>
          <a:p>
            <a:pPr marL="0" indent="0" eaLnBrk="1" hangingPunct="1">
              <a:buNone/>
            </a:pPr>
            <a:r>
              <a:rPr lang="zh-CN" altLang="en-US" sz="2000" dirty="0" smtClean="0"/>
              <a:t>    （</a:t>
            </a:r>
            <a:r>
              <a:rPr lang="en-US" altLang="zh-CN" sz="2000" dirty="0"/>
              <a:t>2</a:t>
            </a:r>
            <a:r>
              <a:rPr lang="zh-CN" altLang="en-US" sz="2000" dirty="0"/>
              <a:t>）标准版（</a:t>
            </a:r>
            <a:r>
              <a:rPr lang="en-US" altLang="zh-CN" sz="2000" dirty="0"/>
              <a:t>Standard</a:t>
            </a:r>
            <a:r>
              <a:rPr lang="zh-CN" altLang="en-US" sz="2000" dirty="0"/>
              <a:t>，</a:t>
            </a:r>
            <a:r>
              <a:rPr lang="en-US" altLang="zh-CN" sz="2000" dirty="0"/>
              <a:t>64 </a:t>
            </a:r>
            <a:r>
              <a:rPr lang="zh-CN" altLang="en-US" sz="2000" dirty="0"/>
              <a:t>位和 </a:t>
            </a:r>
            <a:r>
              <a:rPr lang="en-US" altLang="zh-CN" sz="2000" dirty="0"/>
              <a:t>32 </a:t>
            </a:r>
            <a:r>
              <a:rPr lang="zh-CN" altLang="en-US" sz="2000" dirty="0"/>
              <a:t>位）</a:t>
            </a:r>
          </a:p>
          <a:p>
            <a:pPr marL="0" indent="0" eaLnBrk="1" hangingPunct="1">
              <a:buNone/>
            </a:pPr>
            <a:r>
              <a:rPr lang="en-US" altLang="zh-CN" sz="2000" dirty="0"/>
              <a:t>SQL Server Standard </a:t>
            </a:r>
            <a:r>
              <a:rPr lang="zh-CN" altLang="en-US" sz="2000" dirty="0"/>
              <a:t>版提供了基本数据管理和商业智能数据库，使部门和小型</a:t>
            </a:r>
            <a:r>
              <a:rPr lang="zh-CN" altLang="en-US" sz="2000" dirty="0" smtClean="0"/>
              <a:t>组织能够</a:t>
            </a:r>
            <a:r>
              <a:rPr lang="zh-CN" altLang="en-US" sz="2000" dirty="0"/>
              <a:t>顺利运行其应用程序并支持将常用开发工具用于内部部署和云部署，有助于以</a:t>
            </a:r>
            <a:r>
              <a:rPr lang="zh-CN" altLang="en-US" sz="2000" dirty="0" smtClean="0"/>
              <a:t>最少的 </a:t>
            </a:r>
            <a:r>
              <a:rPr lang="en-US" altLang="zh-CN" sz="2000" dirty="0"/>
              <a:t>IT </a:t>
            </a:r>
            <a:r>
              <a:rPr lang="zh-CN" altLang="en-US" sz="2000" dirty="0"/>
              <a:t>资源获得高效的数据库管理</a:t>
            </a:r>
            <a:r>
              <a:rPr lang="zh-CN" altLang="en-US" sz="2000" dirty="0" smtClean="0"/>
              <a:t>。</a:t>
            </a:r>
            <a:endParaRPr lang="en-US" altLang="zh-CN" sz="2000" dirty="0" smtClean="0"/>
          </a:p>
        </p:txBody>
      </p:sp>
    </p:spTree>
    <p:extLst>
      <p:ext uri="{BB962C8B-B14F-4D97-AF65-F5344CB8AC3E}">
        <p14:creationId xmlns:p14="http://schemas.microsoft.com/office/powerpoint/2010/main" val="22091340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知识链接</a:t>
            </a:r>
          </a:p>
        </p:txBody>
      </p:sp>
      <p:sp>
        <p:nvSpPr>
          <p:cNvPr id="11268" name="Rectangle 3"/>
          <p:cNvSpPr>
            <a:spLocks noGrp="1" noChangeArrowheads="1"/>
          </p:cNvSpPr>
          <p:nvPr>
            <p:ph idx="1"/>
          </p:nvPr>
        </p:nvSpPr>
        <p:spPr>
          <a:xfrm>
            <a:off x="539552" y="1196752"/>
            <a:ext cx="8229600" cy="4495800"/>
          </a:xfrm>
        </p:spPr>
        <p:txBody>
          <a:bodyPr/>
          <a:lstStyle/>
          <a:p>
            <a:pPr marL="0" indent="0" eaLnBrk="1" hangingPunct="1">
              <a:buNone/>
            </a:pPr>
            <a:r>
              <a:rPr lang="zh-CN" altLang="en-US" sz="2000" dirty="0" smtClean="0"/>
              <a:t>    （</a:t>
            </a:r>
            <a:r>
              <a:rPr lang="en-US" altLang="zh-CN" sz="2000" dirty="0"/>
              <a:t>3</a:t>
            </a:r>
            <a:r>
              <a:rPr lang="zh-CN" altLang="en-US" sz="2000" dirty="0"/>
              <a:t>）开发人员版（</a:t>
            </a:r>
            <a:r>
              <a:rPr lang="en-US" altLang="zh-CN" sz="2000" dirty="0"/>
              <a:t>Developer</a:t>
            </a:r>
            <a:r>
              <a:rPr lang="zh-CN" altLang="en-US" sz="2000" dirty="0"/>
              <a:t>，</a:t>
            </a:r>
            <a:r>
              <a:rPr lang="en-US" altLang="zh-CN" sz="2000" dirty="0"/>
              <a:t>64</a:t>
            </a:r>
            <a:r>
              <a:rPr lang="zh-CN" altLang="en-US" sz="2000" dirty="0"/>
              <a:t>位和 </a:t>
            </a:r>
            <a:r>
              <a:rPr lang="en-US" altLang="zh-CN" sz="2000" dirty="0"/>
              <a:t>32 </a:t>
            </a:r>
            <a:r>
              <a:rPr lang="zh-CN" altLang="en-US" sz="2000" dirty="0"/>
              <a:t>位）</a:t>
            </a:r>
          </a:p>
          <a:p>
            <a:pPr marL="0" indent="0" eaLnBrk="1" hangingPunct="1">
              <a:buNone/>
            </a:pPr>
            <a:r>
              <a:rPr lang="en-US" altLang="zh-CN" sz="2000" dirty="0"/>
              <a:t>SQL Server 2016 Developer </a:t>
            </a:r>
            <a:r>
              <a:rPr lang="zh-CN" altLang="en-US" sz="2000" dirty="0"/>
              <a:t>版支持开发人员基于 </a:t>
            </a:r>
            <a:r>
              <a:rPr lang="en-US" altLang="zh-CN" sz="2000" dirty="0"/>
              <a:t>SQL Server </a:t>
            </a:r>
            <a:r>
              <a:rPr lang="zh-CN" altLang="en-US" sz="2000" dirty="0"/>
              <a:t>构建任意类型的</a:t>
            </a:r>
            <a:r>
              <a:rPr lang="zh-CN" altLang="en-US" sz="2000" dirty="0" smtClean="0"/>
              <a:t>应用程序</a:t>
            </a:r>
            <a:r>
              <a:rPr lang="zh-CN" altLang="en-US" sz="2000" dirty="0"/>
              <a:t>。它包括 </a:t>
            </a:r>
            <a:r>
              <a:rPr lang="en-US" altLang="zh-CN" sz="2000" dirty="0"/>
              <a:t>Enterprise </a:t>
            </a:r>
            <a:r>
              <a:rPr lang="zh-CN" altLang="en-US" sz="2000" dirty="0"/>
              <a:t>版的所有功能，但有许可限制，只能用作开发和测试系统，而</a:t>
            </a:r>
            <a:r>
              <a:rPr lang="zh-CN" altLang="en-US" sz="2000" dirty="0" smtClean="0"/>
              <a:t>不能</a:t>
            </a:r>
            <a:r>
              <a:rPr lang="zh-CN" altLang="en-US" sz="2000" dirty="0"/>
              <a:t>用作生产服务器。</a:t>
            </a:r>
            <a:r>
              <a:rPr lang="en-US" altLang="zh-CN" sz="2000" dirty="0"/>
              <a:t>SQL </a:t>
            </a:r>
            <a:r>
              <a:rPr lang="en-US" altLang="zh-CN" sz="2000" dirty="0" smtClean="0"/>
              <a:t>Server Developer </a:t>
            </a:r>
            <a:r>
              <a:rPr lang="zh-CN" altLang="en-US" sz="2000" dirty="0"/>
              <a:t>是构建 </a:t>
            </a:r>
            <a:r>
              <a:rPr lang="en-US" altLang="zh-CN" sz="2000" dirty="0"/>
              <a:t>SQL Server </a:t>
            </a:r>
            <a:r>
              <a:rPr lang="zh-CN" altLang="en-US" sz="2000" dirty="0"/>
              <a:t>和测试应用程序的人员</a:t>
            </a:r>
            <a:r>
              <a:rPr lang="zh-CN" altLang="en-US" sz="2000" dirty="0" smtClean="0"/>
              <a:t>的理想</a:t>
            </a:r>
            <a:r>
              <a:rPr lang="zh-CN" altLang="en-US" sz="2000" dirty="0"/>
              <a:t>之选。</a:t>
            </a:r>
          </a:p>
          <a:p>
            <a:pPr marL="0" indent="0" eaLnBrk="1" hangingPunct="1">
              <a:buNone/>
            </a:pPr>
            <a:r>
              <a:rPr lang="zh-CN" altLang="en-US" sz="2000" dirty="0" smtClean="0"/>
              <a:t>    （</a:t>
            </a:r>
            <a:r>
              <a:rPr lang="en-US" altLang="zh-CN" sz="2000" dirty="0"/>
              <a:t>4</a:t>
            </a:r>
            <a:r>
              <a:rPr lang="zh-CN" altLang="en-US" sz="2000" dirty="0"/>
              <a:t>）</a:t>
            </a:r>
            <a:r>
              <a:rPr lang="en-US" altLang="zh-CN" sz="2000" dirty="0"/>
              <a:t>Express </a:t>
            </a:r>
            <a:r>
              <a:rPr lang="zh-CN" altLang="en-US" sz="2000" dirty="0"/>
              <a:t>版（</a:t>
            </a:r>
            <a:r>
              <a:rPr lang="en-US" altLang="zh-CN" sz="2000" dirty="0"/>
              <a:t>Express</a:t>
            </a:r>
            <a:r>
              <a:rPr lang="zh-CN" altLang="en-US" sz="2000" dirty="0"/>
              <a:t>，</a:t>
            </a:r>
            <a:r>
              <a:rPr lang="en-US" altLang="zh-CN" sz="2000" dirty="0"/>
              <a:t>64 </a:t>
            </a:r>
            <a:r>
              <a:rPr lang="zh-CN" altLang="en-US" sz="2000" dirty="0"/>
              <a:t>位和 </a:t>
            </a:r>
            <a:r>
              <a:rPr lang="en-US" altLang="zh-CN" sz="2000" dirty="0"/>
              <a:t>32 </a:t>
            </a:r>
            <a:r>
              <a:rPr lang="zh-CN" altLang="en-US" sz="2000" dirty="0"/>
              <a:t>位）</a:t>
            </a:r>
          </a:p>
          <a:p>
            <a:pPr marL="0" indent="0" eaLnBrk="1" hangingPunct="1">
              <a:buNone/>
            </a:pPr>
            <a:r>
              <a:rPr lang="en-US" altLang="zh-CN" sz="2000" dirty="0"/>
              <a:t>Express </a:t>
            </a:r>
            <a:r>
              <a:rPr lang="zh-CN" altLang="en-US" sz="2000" dirty="0"/>
              <a:t>版本是入门级的免费数据库，是学习和构建桌面及小型服务器数据驱动</a:t>
            </a:r>
            <a:r>
              <a:rPr lang="zh-CN" altLang="en-US" sz="2000" dirty="0" smtClean="0"/>
              <a:t>应用程序</a:t>
            </a:r>
            <a:r>
              <a:rPr lang="zh-CN" altLang="en-US" sz="2000" dirty="0"/>
              <a:t>的理想选择。它是独立软件供应商、开发人员和热衷于构建客户端应用程序的</a:t>
            </a:r>
            <a:r>
              <a:rPr lang="zh-CN" altLang="en-US" sz="2000" dirty="0" smtClean="0"/>
              <a:t>人员</a:t>
            </a:r>
            <a:r>
              <a:rPr lang="zh-CN" altLang="en-US" sz="2000" dirty="0"/>
              <a:t>的最佳选择。如果您需要使用更高级的数据库功能，则可以将 </a:t>
            </a:r>
            <a:r>
              <a:rPr lang="en-US" altLang="zh-CN" sz="2000" dirty="0"/>
              <a:t>SQL Server Express </a:t>
            </a:r>
            <a:r>
              <a:rPr lang="zh-CN" altLang="en-US" sz="2000" dirty="0" smtClean="0"/>
              <a:t>无缝</a:t>
            </a:r>
            <a:r>
              <a:rPr lang="zh-CN" altLang="en-US" sz="2000" dirty="0"/>
              <a:t>升级到其他更高端</a:t>
            </a:r>
            <a:r>
              <a:rPr lang="zh-CN" altLang="en-US" sz="2000" dirty="0" smtClean="0"/>
              <a:t>的</a:t>
            </a:r>
            <a:r>
              <a:rPr lang="en-US" altLang="zh-CN" sz="2000" dirty="0" smtClean="0"/>
              <a:t>SQL </a:t>
            </a:r>
            <a:r>
              <a:rPr lang="en-US" altLang="zh-CN" sz="2000" dirty="0"/>
              <a:t>Server </a:t>
            </a:r>
            <a:r>
              <a:rPr lang="zh-CN" altLang="en-US" sz="2000" dirty="0"/>
              <a:t>版本。</a:t>
            </a:r>
            <a:r>
              <a:rPr lang="en-US" altLang="zh-CN" sz="2000" dirty="0"/>
              <a:t>SQL Server Express Local DB </a:t>
            </a:r>
            <a:r>
              <a:rPr lang="zh-CN" altLang="en-US" sz="2000" dirty="0"/>
              <a:t>是 </a:t>
            </a:r>
            <a:r>
              <a:rPr lang="en-US" altLang="zh-CN" sz="2000" dirty="0"/>
              <a:t>Express </a:t>
            </a:r>
            <a:r>
              <a:rPr lang="zh-CN" altLang="en-US" sz="2000" dirty="0"/>
              <a:t>的</a:t>
            </a:r>
            <a:r>
              <a:rPr lang="zh-CN" altLang="en-US" sz="2000" dirty="0" smtClean="0"/>
              <a:t>一种</a:t>
            </a:r>
            <a:r>
              <a:rPr lang="zh-CN" altLang="en-US" sz="2000" dirty="0"/>
              <a:t>轻量级版本，它具备 </a:t>
            </a:r>
            <a:r>
              <a:rPr lang="en-US" altLang="zh-CN" sz="2000" dirty="0"/>
              <a:t>Express </a:t>
            </a:r>
            <a:r>
              <a:rPr lang="zh-CN" altLang="en-US" sz="2000" dirty="0"/>
              <a:t>的所有可编程性功能，但在用户模式下运行，还具有</a:t>
            </a:r>
            <a:r>
              <a:rPr lang="zh-CN" altLang="en-US" sz="2000" dirty="0" smtClean="0"/>
              <a:t>零配置</a:t>
            </a:r>
            <a:r>
              <a:rPr lang="zh-CN" altLang="en-US" sz="2000" dirty="0"/>
              <a:t>快速安装和必备组件要求较少的特点。</a:t>
            </a:r>
            <a:endParaRPr lang="en-US" altLang="zh-CN" sz="2000" dirty="0" smtClean="0"/>
          </a:p>
        </p:txBody>
      </p:sp>
    </p:spTree>
    <p:extLst>
      <p:ext uri="{BB962C8B-B14F-4D97-AF65-F5344CB8AC3E}">
        <p14:creationId xmlns:p14="http://schemas.microsoft.com/office/powerpoint/2010/main" val="9533348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Grp="1" noChangeArrowheads="1"/>
          </p:cNvSpPr>
          <p:nvPr>
            <p:ph type="ctrTitle"/>
          </p:nvPr>
        </p:nvSpPr>
        <p:spPr>
          <a:xfrm>
            <a:off x="971600" y="3501008"/>
            <a:ext cx="7772400" cy="1470025"/>
          </a:xfrm>
          <a:effectLst>
            <a:outerShdw dist="35921" dir="2700000" algn="ctr" rotWithShape="0">
              <a:schemeClr val="bg2">
                <a:alpha val="50000"/>
              </a:schemeClr>
            </a:outerShdw>
          </a:effectLst>
        </p:spPr>
        <p:txBody>
          <a:bodyPr/>
          <a:lstStyle/>
          <a:p>
            <a:pPr eaLnBrk="1" hangingPunct="1">
              <a:defRPr/>
            </a:pPr>
            <a:r>
              <a:rPr lang="zh-CN" altLang="zh-CN" sz="3600" dirty="0">
                <a:effectLst/>
              </a:rPr>
              <a:t>安装</a:t>
            </a:r>
            <a:r>
              <a:rPr lang="en-US" altLang="zh-CN" sz="3600" dirty="0">
                <a:effectLst/>
              </a:rPr>
              <a:t>SQL Server </a:t>
            </a:r>
            <a:r>
              <a:rPr lang="en-US" altLang="zh-CN" sz="3600" dirty="0" smtClean="0">
                <a:effectLst/>
              </a:rPr>
              <a:t>2016</a:t>
            </a:r>
            <a:r>
              <a:rPr lang="zh-CN" altLang="zh-CN" sz="3600" dirty="0" smtClean="0">
                <a:effectLst/>
              </a:rPr>
              <a:t>管理系统</a:t>
            </a:r>
            <a:endParaRPr lang="zh-CN" altLang="en-US" sz="3600" dirty="0" smtClean="0"/>
          </a:p>
        </p:txBody>
      </p:sp>
      <p:sp>
        <p:nvSpPr>
          <p:cNvPr id="427011" name="Rectangle 3"/>
          <p:cNvSpPr>
            <a:spLocks noGrp="1" noChangeArrowheads="1"/>
          </p:cNvSpPr>
          <p:nvPr>
            <p:ph type="subTitle" idx="1"/>
          </p:nvPr>
        </p:nvSpPr>
        <p:spPr>
          <a:xfrm>
            <a:off x="971600" y="2420888"/>
            <a:ext cx="6705600" cy="792485"/>
          </a:xfrm>
        </p:spPr>
        <p:txBody>
          <a:bodyPr/>
          <a:lstStyle/>
          <a:p>
            <a:pPr eaLnBrk="1" hangingPunct="1">
              <a:defRPr/>
            </a:pPr>
            <a:r>
              <a:rPr lang="zh-CN" altLang="en-US" smtClean="0">
                <a:solidFill>
                  <a:srgbClr val="0000FF"/>
                </a:solidFill>
              </a:rPr>
              <a:t>项目一</a:t>
            </a:r>
            <a:endParaRPr lang="zh-CN" altLang="en-US" dirty="0" smtClean="0">
              <a:solidFill>
                <a:srgbClr val="0000FF"/>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知识链接</a:t>
            </a:r>
          </a:p>
        </p:txBody>
      </p:sp>
      <p:sp>
        <p:nvSpPr>
          <p:cNvPr id="11268" name="Rectangle 3"/>
          <p:cNvSpPr>
            <a:spLocks noGrp="1" noChangeArrowheads="1"/>
          </p:cNvSpPr>
          <p:nvPr>
            <p:ph idx="1"/>
          </p:nvPr>
        </p:nvSpPr>
        <p:spPr>
          <a:xfrm>
            <a:off x="539552" y="980728"/>
            <a:ext cx="8229600" cy="4495800"/>
          </a:xfrm>
        </p:spPr>
        <p:txBody>
          <a:bodyPr/>
          <a:lstStyle/>
          <a:p>
            <a:pPr marL="0" indent="0" eaLnBrk="1" hangingPunct="1">
              <a:buNone/>
            </a:pPr>
            <a:r>
              <a:rPr lang="en-US" altLang="zh-CN" sz="2400" dirty="0"/>
              <a:t>2.</a:t>
            </a:r>
            <a:r>
              <a:rPr lang="zh-CN" altLang="en-US" sz="2400" dirty="0"/>
              <a:t>安装</a:t>
            </a:r>
            <a:r>
              <a:rPr lang="zh-CN" altLang="en-US" sz="2400" dirty="0" smtClean="0"/>
              <a:t>需求</a:t>
            </a:r>
            <a:endParaRPr lang="en-US" altLang="zh-CN" sz="2400" dirty="0" smtClean="0"/>
          </a:p>
          <a:p>
            <a:pPr marL="0" indent="1974850" eaLnBrk="1" hangingPunct="1">
              <a:buNone/>
            </a:pPr>
            <a:r>
              <a:rPr lang="zh-CN" altLang="en-US" sz="2000" dirty="0"/>
              <a:t>安装</a:t>
            </a:r>
            <a:r>
              <a:rPr lang="en-US" altLang="zh-CN" sz="2000" dirty="0"/>
              <a:t>SQL Server 2016</a:t>
            </a:r>
            <a:r>
              <a:rPr lang="zh-CN" altLang="en-US" sz="2000" dirty="0"/>
              <a:t>硬件</a:t>
            </a:r>
            <a:r>
              <a:rPr lang="zh-CN" altLang="en-US" sz="2000" dirty="0" smtClean="0"/>
              <a:t>需求</a:t>
            </a:r>
            <a:endParaRPr lang="en-US" altLang="zh-CN" sz="2000" dirty="0" smtClean="0"/>
          </a:p>
        </p:txBody>
      </p:sp>
      <p:grpSp>
        <p:nvGrpSpPr>
          <p:cNvPr id="6" name="组合 5"/>
          <p:cNvGrpSpPr/>
          <p:nvPr/>
        </p:nvGrpSpPr>
        <p:grpSpPr>
          <a:xfrm>
            <a:off x="519546" y="1772816"/>
            <a:ext cx="8346766" cy="4495800"/>
            <a:chOff x="519546" y="1772816"/>
            <a:chExt cx="8346766" cy="4495800"/>
          </a:xfrm>
        </p:grpSpPr>
        <p:pic>
          <p:nvPicPr>
            <p:cNvPr id="2" name="图片 1"/>
            <p:cNvPicPr>
              <a:picLocks noChangeAspect="1"/>
            </p:cNvPicPr>
            <p:nvPr/>
          </p:nvPicPr>
          <p:blipFill>
            <a:blip r:embed="rId2"/>
            <a:stretch>
              <a:fillRect/>
            </a:stretch>
          </p:blipFill>
          <p:spPr>
            <a:xfrm>
              <a:off x="539552" y="1772816"/>
              <a:ext cx="8326760" cy="1108182"/>
            </a:xfrm>
            <a:prstGeom prst="rect">
              <a:avLst/>
            </a:prstGeom>
          </p:spPr>
        </p:pic>
        <p:pic>
          <p:nvPicPr>
            <p:cNvPr id="5" name="图片 4"/>
            <p:cNvPicPr>
              <a:picLocks noChangeAspect="1"/>
            </p:cNvPicPr>
            <p:nvPr/>
          </p:nvPicPr>
          <p:blipFill>
            <a:blip r:embed="rId3"/>
            <a:stretch>
              <a:fillRect/>
            </a:stretch>
          </p:blipFill>
          <p:spPr>
            <a:xfrm>
              <a:off x="519546" y="2838024"/>
              <a:ext cx="8323118" cy="3430592"/>
            </a:xfrm>
            <a:prstGeom prst="rect">
              <a:avLst/>
            </a:prstGeom>
          </p:spPr>
        </p:pic>
      </p:grpSp>
    </p:spTree>
    <p:extLst>
      <p:ext uri="{BB962C8B-B14F-4D97-AF65-F5344CB8AC3E}">
        <p14:creationId xmlns:p14="http://schemas.microsoft.com/office/powerpoint/2010/main" val="26926114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知识链接</a:t>
            </a:r>
          </a:p>
        </p:txBody>
      </p:sp>
      <p:sp>
        <p:nvSpPr>
          <p:cNvPr id="11268" name="Rectangle 3"/>
          <p:cNvSpPr>
            <a:spLocks noGrp="1" noChangeArrowheads="1"/>
          </p:cNvSpPr>
          <p:nvPr>
            <p:ph idx="1"/>
          </p:nvPr>
        </p:nvSpPr>
        <p:spPr>
          <a:xfrm>
            <a:off x="539552" y="980728"/>
            <a:ext cx="8229600" cy="4495800"/>
          </a:xfrm>
        </p:spPr>
        <p:txBody>
          <a:bodyPr/>
          <a:lstStyle/>
          <a:p>
            <a:pPr marL="0" indent="0" eaLnBrk="1" hangingPunct="1">
              <a:buNone/>
            </a:pPr>
            <a:r>
              <a:rPr lang="zh-CN" altLang="en-US" sz="2400" dirty="0"/>
              <a:t>三、常用 </a:t>
            </a:r>
            <a:r>
              <a:rPr lang="en-US" altLang="zh-CN" sz="2400" dirty="0"/>
              <a:t>SQL Server </a:t>
            </a:r>
            <a:r>
              <a:rPr lang="zh-CN" altLang="en-US" sz="2400" dirty="0"/>
              <a:t>组件和工具</a:t>
            </a:r>
            <a:endParaRPr lang="en-US" altLang="zh-CN" sz="2400" dirty="0" smtClean="0"/>
          </a:p>
          <a:p>
            <a:pPr marL="0" indent="0" eaLnBrk="1" hangingPunct="1">
              <a:buNone/>
            </a:pPr>
            <a:r>
              <a:rPr lang="en-US" altLang="zh-CN" sz="2000" dirty="0" smtClean="0"/>
              <a:t>                  SQL </a:t>
            </a:r>
            <a:r>
              <a:rPr lang="en-US" altLang="zh-CN" sz="2000" dirty="0"/>
              <a:t>Server 2016</a:t>
            </a:r>
            <a:r>
              <a:rPr lang="zh-CN" altLang="en-US" sz="2000" dirty="0"/>
              <a:t>的常用服务器组件</a:t>
            </a:r>
            <a:endParaRPr lang="en-US" altLang="zh-CN" sz="2000" dirty="0"/>
          </a:p>
        </p:txBody>
      </p:sp>
      <p:grpSp>
        <p:nvGrpSpPr>
          <p:cNvPr id="7" name="组合 6"/>
          <p:cNvGrpSpPr/>
          <p:nvPr/>
        </p:nvGrpSpPr>
        <p:grpSpPr>
          <a:xfrm>
            <a:off x="681190" y="1772817"/>
            <a:ext cx="7714666" cy="4392487"/>
            <a:chOff x="681190" y="1772817"/>
            <a:chExt cx="7714666" cy="4392487"/>
          </a:xfrm>
        </p:grpSpPr>
        <p:pic>
          <p:nvPicPr>
            <p:cNvPr id="3" name="图片 2"/>
            <p:cNvPicPr>
              <a:picLocks noChangeAspect="1"/>
            </p:cNvPicPr>
            <p:nvPr/>
          </p:nvPicPr>
          <p:blipFill>
            <a:blip r:embed="rId2"/>
            <a:stretch>
              <a:fillRect/>
            </a:stretch>
          </p:blipFill>
          <p:spPr>
            <a:xfrm>
              <a:off x="683568" y="1772817"/>
              <a:ext cx="7704856" cy="3816424"/>
            </a:xfrm>
            <a:prstGeom prst="rect">
              <a:avLst/>
            </a:prstGeom>
          </p:spPr>
        </p:pic>
        <p:pic>
          <p:nvPicPr>
            <p:cNvPr id="4" name="图片 3"/>
            <p:cNvPicPr>
              <a:picLocks noChangeAspect="1"/>
            </p:cNvPicPr>
            <p:nvPr/>
          </p:nvPicPr>
          <p:blipFill>
            <a:blip r:embed="rId3"/>
            <a:stretch>
              <a:fillRect/>
            </a:stretch>
          </p:blipFill>
          <p:spPr>
            <a:xfrm>
              <a:off x="681190" y="5589241"/>
              <a:ext cx="7714666" cy="576063"/>
            </a:xfrm>
            <a:prstGeom prst="rect">
              <a:avLst/>
            </a:prstGeom>
          </p:spPr>
        </p:pic>
      </p:grpSp>
    </p:spTree>
    <p:extLst>
      <p:ext uri="{BB962C8B-B14F-4D97-AF65-F5344CB8AC3E}">
        <p14:creationId xmlns:p14="http://schemas.microsoft.com/office/powerpoint/2010/main" val="35342826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知识链接</a:t>
            </a:r>
          </a:p>
        </p:txBody>
      </p:sp>
      <p:sp>
        <p:nvSpPr>
          <p:cNvPr id="11268" name="Rectangle 3"/>
          <p:cNvSpPr>
            <a:spLocks noGrp="1" noChangeArrowheads="1"/>
          </p:cNvSpPr>
          <p:nvPr>
            <p:ph idx="1"/>
          </p:nvPr>
        </p:nvSpPr>
        <p:spPr>
          <a:xfrm>
            <a:off x="539552" y="908720"/>
            <a:ext cx="8229600" cy="4495800"/>
          </a:xfrm>
        </p:spPr>
        <p:txBody>
          <a:bodyPr/>
          <a:lstStyle/>
          <a:p>
            <a:pPr marL="0" indent="0" algn="ctr" eaLnBrk="1" hangingPunct="1">
              <a:buNone/>
            </a:pPr>
            <a:r>
              <a:rPr lang="en-US" altLang="zh-CN" sz="2000" dirty="0" smtClean="0"/>
              <a:t>SQL </a:t>
            </a:r>
            <a:r>
              <a:rPr lang="en-US" altLang="zh-CN" sz="2000" dirty="0"/>
              <a:t>Server 2016</a:t>
            </a:r>
            <a:r>
              <a:rPr lang="zh-CN" altLang="en-US" sz="2000" dirty="0"/>
              <a:t>的的常用管理</a:t>
            </a:r>
            <a:r>
              <a:rPr lang="zh-CN" altLang="en-US" sz="2000" dirty="0" smtClean="0"/>
              <a:t>工具</a:t>
            </a:r>
            <a:endParaRPr lang="en-US" altLang="zh-CN" sz="2000" dirty="0" smtClean="0"/>
          </a:p>
          <a:p>
            <a:pPr marL="0" indent="0" algn="ctr" eaLnBrk="1" hangingPunct="1">
              <a:buNone/>
            </a:pPr>
            <a:endParaRPr lang="en-US" altLang="zh-CN" sz="2000" dirty="0"/>
          </a:p>
        </p:txBody>
      </p:sp>
      <p:pic>
        <p:nvPicPr>
          <p:cNvPr id="2" name="图片 1"/>
          <p:cNvPicPr>
            <a:picLocks noChangeAspect="1"/>
          </p:cNvPicPr>
          <p:nvPr/>
        </p:nvPicPr>
        <p:blipFill>
          <a:blip r:embed="rId2"/>
          <a:stretch>
            <a:fillRect/>
          </a:stretch>
        </p:blipFill>
        <p:spPr>
          <a:xfrm>
            <a:off x="1053952" y="1340769"/>
            <a:ext cx="7200799" cy="4968552"/>
          </a:xfrm>
          <a:prstGeom prst="rect">
            <a:avLst/>
          </a:prstGeom>
        </p:spPr>
      </p:pic>
    </p:spTree>
    <p:extLst>
      <p:ext uri="{BB962C8B-B14F-4D97-AF65-F5344CB8AC3E}">
        <p14:creationId xmlns:p14="http://schemas.microsoft.com/office/powerpoint/2010/main" val="35418857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知识扩展</a:t>
            </a:r>
          </a:p>
        </p:txBody>
      </p:sp>
      <p:sp>
        <p:nvSpPr>
          <p:cNvPr id="11268" name="Rectangle 3"/>
          <p:cNvSpPr>
            <a:spLocks noGrp="1" noChangeArrowheads="1"/>
          </p:cNvSpPr>
          <p:nvPr>
            <p:ph idx="1"/>
          </p:nvPr>
        </p:nvSpPr>
        <p:spPr>
          <a:xfrm>
            <a:off x="539552" y="1052736"/>
            <a:ext cx="8229600" cy="4495800"/>
          </a:xfrm>
        </p:spPr>
        <p:txBody>
          <a:bodyPr/>
          <a:lstStyle/>
          <a:p>
            <a:pPr marL="0" indent="0" eaLnBrk="1" hangingPunct="1">
              <a:buNone/>
            </a:pPr>
            <a:r>
              <a:rPr lang="zh-CN" altLang="en-US" dirty="0"/>
              <a:t>一、</a:t>
            </a:r>
            <a:r>
              <a:rPr lang="en-US" altLang="zh-CN" dirty="0"/>
              <a:t>SQL Server 2016</a:t>
            </a:r>
            <a:r>
              <a:rPr lang="zh-CN" altLang="en-US" dirty="0"/>
              <a:t>的新增功能</a:t>
            </a:r>
            <a:endParaRPr lang="en-US" altLang="zh-CN" dirty="0" smtClean="0"/>
          </a:p>
          <a:p>
            <a:pPr marL="0" indent="0" eaLnBrk="1" hangingPunct="1">
              <a:buNone/>
            </a:pPr>
            <a:r>
              <a:rPr lang="en-US" altLang="zh-CN" sz="2400" dirty="0"/>
              <a:t>1. SQL Server 2016</a:t>
            </a:r>
            <a:r>
              <a:rPr lang="zh-CN" altLang="en-US" sz="2400" dirty="0"/>
              <a:t>数据库引擎</a:t>
            </a:r>
            <a:endParaRPr lang="en-US" altLang="zh-CN" sz="2400" dirty="0" smtClean="0"/>
          </a:p>
          <a:p>
            <a:pPr eaLnBrk="1" hangingPunct="1"/>
            <a:r>
              <a:rPr lang="zh-CN" altLang="en-US" sz="2000" dirty="0" smtClean="0"/>
              <a:t>现在</a:t>
            </a:r>
            <a:r>
              <a:rPr lang="zh-CN" altLang="en-US" sz="2000" dirty="0"/>
              <a:t>可以在 </a:t>
            </a:r>
            <a:r>
              <a:rPr lang="en-US" altLang="zh-CN" sz="2000" dirty="0"/>
              <a:t>SQL Server </a:t>
            </a:r>
            <a:r>
              <a:rPr lang="zh-CN" altLang="en-US" sz="2000" dirty="0"/>
              <a:t>安装和设置过程中配置多个 </a:t>
            </a:r>
            <a:r>
              <a:rPr lang="en-US" altLang="zh-CN" sz="2000" dirty="0" err="1"/>
              <a:t>TempDB</a:t>
            </a:r>
            <a:r>
              <a:rPr lang="en-US" altLang="zh-CN" sz="2000" dirty="0"/>
              <a:t> </a:t>
            </a:r>
            <a:r>
              <a:rPr lang="zh-CN" altLang="en-US" sz="2000" dirty="0"/>
              <a:t>数据库文件</a:t>
            </a:r>
            <a:r>
              <a:rPr lang="zh-CN" altLang="en-US" sz="2000" dirty="0" smtClean="0"/>
              <a:t>。</a:t>
            </a:r>
            <a:endParaRPr lang="en-US" altLang="zh-CN" sz="2000" dirty="0" smtClean="0"/>
          </a:p>
          <a:p>
            <a:pPr eaLnBrk="1" hangingPunct="1"/>
            <a:r>
              <a:rPr lang="zh-CN" altLang="en-US" sz="2000" dirty="0" smtClean="0"/>
              <a:t>新</a:t>
            </a:r>
            <a:r>
              <a:rPr lang="zh-CN" altLang="en-US" sz="2000" dirty="0"/>
              <a:t>的“查询存储”在数据库中存储查询文本、执行计划和性能指标，以便于</a:t>
            </a:r>
            <a:r>
              <a:rPr lang="zh-CN" altLang="en-US" sz="2000" dirty="0" smtClean="0"/>
              <a:t>监视</a:t>
            </a:r>
            <a:r>
              <a:rPr lang="zh-CN" altLang="en-US" sz="2000" dirty="0"/>
              <a:t>和排查性能问题。仪表板可显示耗时最长、占用内存或</a:t>
            </a:r>
            <a:r>
              <a:rPr lang="en-US" altLang="zh-CN" sz="2000" dirty="0"/>
              <a:t>CPU</a:t>
            </a:r>
            <a:r>
              <a:rPr lang="zh-CN" altLang="en-US" sz="2000" dirty="0"/>
              <a:t>资源最多的查询。</a:t>
            </a:r>
          </a:p>
          <a:p>
            <a:pPr eaLnBrk="1" hangingPunct="1"/>
            <a:r>
              <a:rPr lang="zh-CN" altLang="en-US" sz="2000" dirty="0" smtClean="0"/>
              <a:t>时态表是</a:t>
            </a:r>
            <a:r>
              <a:rPr lang="zh-CN" altLang="en-US" sz="2000" dirty="0"/>
              <a:t>记录所有数据更改（包括更改日期和时间）的历史记录表。</a:t>
            </a:r>
          </a:p>
          <a:p>
            <a:pPr eaLnBrk="1" hangingPunct="1"/>
            <a:r>
              <a:rPr lang="en-US" altLang="zh-CN" sz="2000" dirty="0" smtClean="0"/>
              <a:t>SQL </a:t>
            </a:r>
            <a:r>
              <a:rPr lang="en-US" altLang="zh-CN" sz="2000" dirty="0"/>
              <a:t>Server</a:t>
            </a:r>
            <a:r>
              <a:rPr lang="zh-CN" altLang="en-US" sz="2000" dirty="0"/>
              <a:t>中新增了内置</a:t>
            </a:r>
            <a:r>
              <a:rPr lang="en-US" altLang="zh-CN" sz="2000" dirty="0"/>
              <a:t>JSON</a:t>
            </a:r>
            <a:r>
              <a:rPr lang="zh-CN" altLang="en-US" sz="2000" dirty="0"/>
              <a:t>支持，可以支持 </a:t>
            </a:r>
            <a:r>
              <a:rPr lang="en-US" altLang="zh-CN" sz="2000" dirty="0"/>
              <a:t>JSON</a:t>
            </a:r>
            <a:r>
              <a:rPr lang="zh-CN" altLang="en-US" sz="2000" dirty="0"/>
              <a:t>导入、导出、分析和存储。</a:t>
            </a:r>
          </a:p>
          <a:p>
            <a:pPr eaLnBrk="1" hangingPunct="1"/>
            <a:r>
              <a:rPr lang="zh-CN" altLang="en-US" sz="2000" dirty="0" smtClean="0"/>
              <a:t>新</a:t>
            </a:r>
            <a:r>
              <a:rPr lang="zh-CN" altLang="en-US" sz="2000" dirty="0"/>
              <a:t>的 </a:t>
            </a:r>
            <a:r>
              <a:rPr lang="en-US" altLang="zh-CN" sz="2000" dirty="0" err="1"/>
              <a:t>PolyBase</a:t>
            </a:r>
            <a:r>
              <a:rPr lang="en-US" altLang="zh-CN" sz="2000" dirty="0"/>
              <a:t> </a:t>
            </a:r>
            <a:r>
              <a:rPr lang="zh-CN" altLang="en-US" sz="2000" dirty="0"/>
              <a:t>查询引擎将 </a:t>
            </a:r>
            <a:r>
              <a:rPr lang="en-US" altLang="zh-CN" sz="2000" dirty="0"/>
              <a:t>SQL Server </a:t>
            </a:r>
            <a:r>
              <a:rPr lang="zh-CN" altLang="en-US" sz="2000" dirty="0"/>
              <a:t>与 </a:t>
            </a:r>
            <a:r>
              <a:rPr lang="en-US" altLang="zh-CN" sz="2000" dirty="0"/>
              <a:t>Hadoop </a:t>
            </a:r>
            <a:r>
              <a:rPr lang="zh-CN" altLang="en-US" sz="2000" dirty="0"/>
              <a:t>或 </a:t>
            </a:r>
            <a:r>
              <a:rPr lang="en-US" altLang="zh-CN" sz="2000" dirty="0"/>
              <a:t>Azure Blob </a:t>
            </a:r>
            <a:r>
              <a:rPr lang="zh-CN" altLang="en-US" sz="2000" dirty="0"/>
              <a:t>存储中的外部</a:t>
            </a:r>
            <a:r>
              <a:rPr lang="zh-CN" altLang="en-US" sz="2000" dirty="0" smtClean="0"/>
              <a:t>数据</a:t>
            </a:r>
            <a:r>
              <a:rPr lang="zh-CN" altLang="en-US" sz="2000" dirty="0"/>
              <a:t>相集成。可以导入和导出数据，也可以执行查询。</a:t>
            </a:r>
          </a:p>
          <a:p>
            <a:pPr eaLnBrk="1" hangingPunct="1"/>
            <a:r>
              <a:rPr lang="zh-CN" altLang="en-US" sz="2000" dirty="0" smtClean="0"/>
              <a:t>借助</a:t>
            </a:r>
            <a:r>
              <a:rPr lang="zh-CN" altLang="en-US" sz="2000" dirty="0"/>
              <a:t>新增的 </a:t>
            </a:r>
            <a:r>
              <a:rPr lang="en-US" altLang="zh-CN" sz="2000" dirty="0"/>
              <a:t>Stretch Database </a:t>
            </a:r>
            <a:r>
              <a:rPr lang="zh-CN" altLang="en-US" sz="2000" dirty="0"/>
              <a:t>功能，可以将本地</a:t>
            </a:r>
            <a:r>
              <a:rPr lang="en-US" altLang="zh-CN" sz="2000" dirty="0"/>
              <a:t>SQL Server </a:t>
            </a:r>
            <a:r>
              <a:rPr lang="zh-CN" altLang="en-US" sz="2000" dirty="0"/>
              <a:t>数据库中的数据</a:t>
            </a:r>
            <a:r>
              <a:rPr lang="zh-CN" altLang="en-US" sz="2000" dirty="0" smtClean="0"/>
              <a:t>动态安全</a:t>
            </a:r>
            <a:r>
              <a:rPr lang="zh-CN" altLang="en-US" sz="2000" dirty="0"/>
              <a:t>地存档到云中的 </a:t>
            </a:r>
            <a:r>
              <a:rPr lang="en-US" altLang="zh-CN" sz="2000" dirty="0"/>
              <a:t>Azure SQL </a:t>
            </a:r>
            <a:r>
              <a:rPr lang="zh-CN" altLang="en-US" sz="2000" dirty="0"/>
              <a:t>数据库。</a:t>
            </a:r>
            <a:r>
              <a:rPr lang="en-US" altLang="zh-CN" sz="2000" dirty="0"/>
              <a:t>SQL Server </a:t>
            </a:r>
            <a:r>
              <a:rPr lang="zh-CN" altLang="en-US" sz="2000" dirty="0"/>
              <a:t>会自动查询本地数据和</a:t>
            </a:r>
            <a:r>
              <a:rPr lang="zh-CN" altLang="en-US" sz="2000" dirty="0" smtClean="0"/>
              <a:t>链接</a:t>
            </a:r>
            <a:r>
              <a:rPr lang="zh-CN" altLang="en-US" sz="2000" dirty="0"/>
              <a:t>数据库中的远程数据</a:t>
            </a:r>
            <a:r>
              <a:rPr lang="zh-CN" altLang="en-US" sz="2000" dirty="0" smtClean="0"/>
              <a:t>。</a:t>
            </a:r>
            <a:endParaRPr lang="en-US" altLang="zh-CN" sz="2000" dirty="0" smtClean="0"/>
          </a:p>
        </p:txBody>
      </p:sp>
    </p:spTree>
    <p:extLst>
      <p:ext uri="{BB962C8B-B14F-4D97-AF65-F5344CB8AC3E}">
        <p14:creationId xmlns:p14="http://schemas.microsoft.com/office/powerpoint/2010/main" val="21327692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知识扩展</a:t>
            </a:r>
          </a:p>
        </p:txBody>
      </p:sp>
      <p:sp>
        <p:nvSpPr>
          <p:cNvPr id="11268" name="Rectangle 3"/>
          <p:cNvSpPr>
            <a:spLocks noGrp="1" noChangeArrowheads="1"/>
          </p:cNvSpPr>
          <p:nvPr>
            <p:ph idx="1"/>
          </p:nvPr>
        </p:nvSpPr>
        <p:spPr>
          <a:xfrm>
            <a:off x="539552" y="1052736"/>
            <a:ext cx="8229600" cy="4495800"/>
          </a:xfrm>
        </p:spPr>
        <p:txBody>
          <a:bodyPr/>
          <a:lstStyle/>
          <a:p>
            <a:pPr eaLnBrk="1" hangingPunct="1"/>
            <a:r>
              <a:rPr lang="zh-CN" altLang="en-US" sz="2000" dirty="0"/>
              <a:t>内存中 </a:t>
            </a:r>
            <a:r>
              <a:rPr lang="en-US" altLang="zh-CN" sz="2000" dirty="0"/>
              <a:t>OLTP</a:t>
            </a:r>
            <a:r>
              <a:rPr lang="zh-CN" altLang="en-US" sz="2000" dirty="0"/>
              <a:t>：现在支持 </a:t>
            </a:r>
            <a:r>
              <a:rPr lang="en-US" altLang="zh-CN" sz="2000" dirty="0"/>
              <a:t>FOREIGN KEY</a:t>
            </a:r>
            <a:r>
              <a:rPr lang="zh-CN" altLang="en-US" sz="2000" dirty="0"/>
              <a:t>、</a:t>
            </a:r>
            <a:r>
              <a:rPr lang="en-US" altLang="zh-CN" sz="2000" dirty="0"/>
              <a:t>UNIQUE </a:t>
            </a:r>
            <a:r>
              <a:rPr lang="zh-CN" altLang="en-US" sz="2000" dirty="0"/>
              <a:t>和 </a:t>
            </a:r>
            <a:r>
              <a:rPr lang="en-US" altLang="zh-CN" sz="2000" dirty="0"/>
              <a:t>CHECK </a:t>
            </a:r>
            <a:r>
              <a:rPr lang="zh-CN" altLang="en-US" sz="2000" dirty="0"/>
              <a:t>约束，以及</a:t>
            </a:r>
            <a:r>
              <a:rPr lang="zh-CN" altLang="en-US" sz="2000" dirty="0" smtClean="0"/>
              <a:t>本地编译</a:t>
            </a:r>
            <a:r>
              <a:rPr lang="zh-CN" altLang="en-US" sz="2000" dirty="0"/>
              <a:t>存储过程 </a:t>
            </a:r>
            <a:r>
              <a:rPr lang="en-US" altLang="zh-CN" sz="2000" dirty="0"/>
              <a:t>OR</a:t>
            </a:r>
            <a:r>
              <a:rPr lang="zh-CN" altLang="en-US" sz="2000" dirty="0"/>
              <a:t>、</a:t>
            </a:r>
            <a:r>
              <a:rPr lang="en-US" altLang="zh-CN" sz="2000" dirty="0"/>
              <a:t>NOT</a:t>
            </a:r>
            <a:r>
              <a:rPr lang="zh-CN" altLang="en-US" sz="2000" dirty="0"/>
              <a:t>、</a:t>
            </a:r>
            <a:r>
              <a:rPr lang="en-US" altLang="zh-CN" sz="2000" dirty="0"/>
              <a:t>SELECT DISTINCT</a:t>
            </a:r>
            <a:r>
              <a:rPr lang="zh-CN" altLang="en-US" sz="2000" dirty="0"/>
              <a:t>、</a:t>
            </a:r>
            <a:r>
              <a:rPr lang="en-US" altLang="zh-CN" sz="2000" dirty="0"/>
              <a:t>OUTER JOIN </a:t>
            </a:r>
            <a:r>
              <a:rPr lang="zh-CN" altLang="en-US" sz="2000" dirty="0"/>
              <a:t>和 </a:t>
            </a:r>
            <a:r>
              <a:rPr lang="en-US" altLang="zh-CN" sz="2000" dirty="0"/>
              <a:t>SELECT </a:t>
            </a:r>
            <a:r>
              <a:rPr lang="zh-CN" altLang="en-US" sz="2000" dirty="0"/>
              <a:t>中</a:t>
            </a:r>
            <a:r>
              <a:rPr lang="zh-CN" altLang="en-US" sz="2000" dirty="0" smtClean="0"/>
              <a:t>的子</a:t>
            </a:r>
            <a:r>
              <a:rPr lang="zh-CN" altLang="en-US" sz="2000" dirty="0"/>
              <a:t>查询。</a:t>
            </a:r>
          </a:p>
          <a:p>
            <a:pPr eaLnBrk="1" hangingPunct="1"/>
            <a:r>
              <a:rPr lang="zh-CN" altLang="en-US" sz="2000" dirty="0" smtClean="0"/>
              <a:t>支持</a:t>
            </a:r>
            <a:r>
              <a:rPr lang="zh-CN" altLang="en-US" sz="2000" dirty="0"/>
              <a:t>最大 </a:t>
            </a:r>
            <a:r>
              <a:rPr lang="en-US" altLang="zh-CN" sz="2000" dirty="0"/>
              <a:t>2TB</a:t>
            </a:r>
            <a:r>
              <a:rPr lang="zh-CN" altLang="en-US" sz="2000" dirty="0"/>
              <a:t>的表（之前为最大 </a:t>
            </a:r>
            <a:r>
              <a:rPr lang="en-US" altLang="zh-CN" sz="2000" dirty="0"/>
              <a:t>256GB</a:t>
            </a:r>
            <a:r>
              <a:rPr lang="zh-CN" altLang="en-US" sz="2000" dirty="0"/>
              <a:t>）。</a:t>
            </a:r>
          </a:p>
          <a:p>
            <a:pPr eaLnBrk="1" hangingPunct="1"/>
            <a:r>
              <a:rPr lang="zh-CN" altLang="en-US" sz="2000" dirty="0" smtClean="0"/>
              <a:t>为了</a:t>
            </a:r>
            <a:r>
              <a:rPr lang="zh-CN" altLang="en-US" sz="2000" dirty="0"/>
              <a:t>实现排序和 </a:t>
            </a:r>
            <a:r>
              <a:rPr lang="en-US" altLang="zh-CN" sz="2000" dirty="0" err="1"/>
              <a:t>AlwaysOn</a:t>
            </a:r>
            <a:r>
              <a:rPr lang="en-US" altLang="zh-CN" sz="2000" dirty="0"/>
              <a:t> </a:t>
            </a:r>
            <a:r>
              <a:rPr lang="zh-CN" altLang="en-US" sz="2000" dirty="0"/>
              <a:t>可用性组支持，增强了列存储索引。</a:t>
            </a:r>
          </a:p>
          <a:p>
            <a:pPr eaLnBrk="1" hangingPunct="1"/>
            <a:r>
              <a:rPr lang="zh-CN" altLang="en-US" sz="2000" dirty="0" smtClean="0"/>
              <a:t>新增</a:t>
            </a:r>
            <a:r>
              <a:rPr lang="zh-CN" altLang="en-US" sz="2000" dirty="0"/>
              <a:t>安全功能：</a:t>
            </a:r>
          </a:p>
          <a:p>
            <a:pPr marL="0" indent="0" eaLnBrk="1" hangingPunct="1">
              <a:buNone/>
            </a:pPr>
            <a:r>
              <a:rPr lang="en-US" altLang="zh-CN" sz="2000" dirty="0" smtClean="0"/>
              <a:t>    Always </a:t>
            </a:r>
            <a:r>
              <a:rPr lang="en-US" altLang="zh-CN" sz="2000" dirty="0"/>
              <a:t>Encrypted</a:t>
            </a:r>
            <a:r>
              <a:rPr lang="zh-CN" altLang="en-US" sz="2000" dirty="0"/>
              <a:t>：启用后，只有具有加密密钥的应用程序才能访问 </a:t>
            </a:r>
            <a:r>
              <a:rPr lang="en-US" altLang="zh-CN" sz="2000" dirty="0"/>
              <a:t>SQL </a:t>
            </a:r>
            <a:r>
              <a:rPr lang="en-US" altLang="zh-CN" sz="2000" dirty="0" smtClean="0"/>
              <a:t>Server2016 </a:t>
            </a:r>
            <a:r>
              <a:rPr lang="zh-CN" altLang="en-US" sz="2000" dirty="0"/>
              <a:t>数据库中的加密敏感数据。密钥绝不会传递给 </a:t>
            </a:r>
            <a:r>
              <a:rPr lang="en-US" altLang="zh-CN" sz="2000" dirty="0"/>
              <a:t>SQL Server</a:t>
            </a:r>
            <a:r>
              <a:rPr lang="zh-CN" altLang="en-US" sz="2000" dirty="0" smtClean="0"/>
              <a:t>。</a:t>
            </a:r>
            <a:endParaRPr lang="en-US" altLang="zh-CN" sz="2000" dirty="0" smtClean="0"/>
          </a:p>
          <a:p>
            <a:pPr marL="0" indent="0" eaLnBrk="1" hangingPunct="1">
              <a:buNone/>
            </a:pPr>
            <a:r>
              <a:rPr lang="zh-CN" altLang="en-US" sz="2000" dirty="0" smtClean="0"/>
              <a:t>    动态</a:t>
            </a:r>
            <a:r>
              <a:rPr lang="zh-CN" altLang="en-US" sz="2000" dirty="0"/>
              <a:t>数据屏蔽：如果在表定义中指定了，那么大多数用户将看不到已掩码的数据</a:t>
            </a:r>
            <a:r>
              <a:rPr lang="zh-CN" altLang="en-US" sz="2000" dirty="0" smtClean="0"/>
              <a:t>，只有</a:t>
            </a:r>
            <a:r>
              <a:rPr lang="zh-CN" altLang="en-US" sz="2000" dirty="0"/>
              <a:t>拥有 </a:t>
            </a:r>
            <a:r>
              <a:rPr lang="en-US" altLang="zh-CN" sz="2000" dirty="0"/>
              <a:t>UNMASK </a:t>
            </a:r>
            <a:r>
              <a:rPr lang="zh-CN" altLang="en-US" sz="2000" dirty="0"/>
              <a:t>权限的用户才能看到完整数据。</a:t>
            </a:r>
          </a:p>
          <a:p>
            <a:pPr marL="0" indent="0" eaLnBrk="1" hangingPunct="1">
              <a:buNone/>
            </a:pPr>
            <a:r>
              <a:rPr lang="zh-CN" altLang="en-US" sz="2000" dirty="0" smtClean="0"/>
              <a:t>    行</a:t>
            </a:r>
            <a:r>
              <a:rPr lang="zh-CN" altLang="en-US" sz="2000" dirty="0"/>
              <a:t>级别安全性：可以在数据库引擎级别限制数据访问，这样用户就能只看到与</a:t>
            </a:r>
            <a:r>
              <a:rPr lang="zh-CN" altLang="en-US" sz="2000" dirty="0" smtClean="0"/>
              <a:t>他们相关</a:t>
            </a:r>
            <a:r>
              <a:rPr lang="zh-CN" altLang="en-US" sz="2000" dirty="0"/>
              <a:t>的数据。</a:t>
            </a:r>
            <a:endParaRPr lang="en-US" altLang="zh-CN" sz="2000" dirty="0" smtClean="0"/>
          </a:p>
        </p:txBody>
      </p:sp>
    </p:spTree>
    <p:extLst>
      <p:ext uri="{BB962C8B-B14F-4D97-AF65-F5344CB8AC3E}">
        <p14:creationId xmlns:p14="http://schemas.microsoft.com/office/powerpoint/2010/main" val="16911235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知识扩展</a:t>
            </a:r>
          </a:p>
        </p:txBody>
      </p:sp>
      <p:sp>
        <p:nvSpPr>
          <p:cNvPr id="11268" name="Rectangle 3"/>
          <p:cNvSpPr>
            <a:spLocks noGrp="1" noChangeArrowheads="1"/>
          </p:cNvSpPr>
          <p:nvPr>
            <p:ph idx="1"/>
          </p:nvPr>
        </p:nvSpPr>
        <p:spPr>
          <a:xfrm>
            <a:off x="539552" y="1052736"/>
            <a:ext cx="8229600" cy="4495800"/>
          </a:xfrm>
        </p:spPr>
        <p:txBody>
          <a:bodyPr/>
          <a:lstStyle/>
          <a:p>
            <a:pPr marL="0" indent="0" eaLnBrk="1" hangingPunct="1">
              <a:buNone/>
            </a:pPr>
            <a:r>
              <a:rPr lang="en-US" altLang="zh-CN" sz="2400" dirty="0"/>
              <a:t>2. SQL Server 2016 Analysis Services</a:t>
            </a:r>
            <a:r>
              <a:rPr lang="zh-CN" altLang="en-US" sz="2400" dirty="0"/>
              <a:t>（</a:t>
            </a:r>
            <a:r>
              <a:rPr lang="en-US" altLang="zh-CN" sz="2400" dirty="0"/>
              <a:t>SSAS</a:t>
            </a:r>
            <a:r>
              <a:rPr lang="zh-CN" altLang="en-US" sz="2400" dirty="0" smtClean="0"/>
              <a:t>）</a:t>
            </a:r>
            <a:endParaRPr lang="en-US" altLang="zh-CN" sz="2400" dirty="0" smtClean="0"/>
          </a:p>
          <a:p>
            <a:pPr marL="0" indent="0" eaLnBrk="1" hangingPunct="1">
              <a:buNone/>
            </a:pPr>
            <a:r>
              <a:rPr lang="en-US" altLang="zh-CN" sz="2000" dirty="0" smtClean="0"/>
              <a:t>    SQL </a:t>
            </a:r>
            <a:r>
              <a:rPr lang="en-US" altLang="zh-CN" sz="2000" dirty="0"/>
              <a:t>Server 2016 Analysis Services </a:t>
            </a:r>
            <a:r>
              <a:rPr lang="zh-CN" altLang="en-US" sz="2000" dirty="0"/>
              <a:t>提升了兼容性级别为</a:t>
            </a:r>
            <a:r>
              <a:rPr lang="en-US" altLang="zh-CN" sz="2000" dirty="0"/>
              <a:t>1200 </a:t>
            </a:r>
            <a:r>
              <a:rPr lang="zh-CN" altLang="en-US" sz="2000" dirty="0"/>
              <a:t>的表格模型数据库的</a:t>
            </a:r>
            <a:r>
              <a:rPr lang="zh-CN" altLang="en-US" sz="2000" dirty="0" smtClean="0"/>
              <a:t>性能</a:t>
            </a:r>
            <a:r>
              <a:rPr lang="zh-CN" altLang="en-US" sz="2000" dirty="0"/>
              <a:t>，并提供了创建、数据库管理、筛选、处理等功能。</a:t>
            </a:r>
          </a:p>
          <a:p>
            <a:pPr eaLnBrk="1" hangingPunct="1"/>
            <a:r>
              <a:rPr lang="en-US" altLang="zh-CN" sz="2000" dirty="0" smtClean="0"/>
              <a:t>SQL </a:t>
            </a:r>
            <a:r>
              <a:rPr lang="en-US" altLang="zh-CN" sz="2000" dirty="0"/>
              <a:t>Server R Services</a:t>
            </a:r>
            <a:r>
              <a:rPr lang="zh-CN" altLang="en-US" sz="2000" dirty="0"/>
              <a:t>将用于统计分析的 </a:t>
            </a:r>
            <a:r>
              <a:rPr lang="en-US" altLang="zh-CN" sz="2000" dirty="0"/>
              <a:t>R </a:t>
            </a:r>
            <a:r>
              <a:rPr lang="zh-CN" altLang="en-US" sz="2000" dirty="0"/>
              <a:t>编程语言集成到</a:t>
            </a:r>
            <a:r>
              <a:rPr lang="en-US" altLang="zh-CN" sz="2000" dirty="0"/>
              <a:t>SQL Server </a:t>
            </a:r>
            <a:r>
              <a:rPr lang="zh-CN" altLang="en-US" sz="2000" dirty="0"/>
              <a:t>中。</a:t>
            </a:r>
          </a:p>
          <a:p>
            <a:pPr eaLnBrk="1" hangingPunct="1"/>
            <a:r>
              <a:rPr lang="zh-CN" altLang="en-US" sz="2000" dirty="0" smtClean="0"/>
              <a:t>新增</a:t>
            </a:r>
            <a:r>
              <a:rPr lang="zh-CN" altLang="en-US" sz="2000" dirty="0"/>
              <a:t>的数据库一致性检查器  （</a:t>
            </a:r>
            <a:r>
              <a:rPr lang="en-US" altLang="zh-CN" sz="2000" dirty="0"/>
              <a:t>DBCC</a:t>
            </a:r>
            <a:r>
              <a:rPr lang="zh-CN" altLang="en-US" sz="2000" dirty="0"/>
              <a:t>）  在内部运行，以检测潜在的数据损坏问题。</a:t>
            </a:r>
          </a:p>
          <a:p>
            <a:pPr eaLnBrk="1" hangingPunct="1"/>
            <a:r>
              <a:rPr lang="zh-CN" altLang="en-US" sz="2000" dirty="0" smtClean="0"/>
              <a:t>直接</a:t>
            </a:r>
            <a:r>
              <a:rPr lang="zh-CN" altLang="en-US" sz="2000" dirty="0"/>
              <a:t>查询是查询实时外部数据，而不是先导入数据。现在支持更多的数据源</a:t>
            </a:r>
            <a:r>
              <a:rPr lang="zh-CN" altLang="en-US" sz="2000" dirty="0" smtClean="0"/>
              <a:t>，包括 </a:t>
            </a:r>
            <a:r>
              <a:rPr lang="en-US" altLang="zh-CN" sz="2000" dirty="0"/>
              <a:t>Azure SQL</a:t>
            </a:r>
            <a:r>
              <a:rPr lang="zh-CN" altLang="en-US" sz="2000" dirty="0"/>
              <a:t>、</a:t>
            </a:r>
            <a:r>
              <a:rPr lang="en-US" altLang="zh-CN" sz="2000" dirty="0"/>
              <a:t>Oracle</a:t>
            </a:r>
            <a:r>
              <a:rPr lang="zh-CN" altLang="en-US" sz="2000" dirty="0"/>
              <a:t>和</a:t>
            </a:r>
            <a:r>
              <a:rPr lang="en-US" altLang="zh-CN" sz="2000" dirty="0"/>
              <a:t>Teradata</a:t>
            </a:r>
            <a:r>
              <a:rPr lang="zh-CN" altLang="en-US" sz="2000" dirty="0" smtClean="0"/>
              <a:t>。</a:t>
            </a:r>
          </a:p>
          <a:p>
            <a:pPr eaLnBrk="1" hangingPunct="1"/>
            <a:r>
              <a:rPr lang="zh-CN" altLang="en-US" sz="2000" dirty="0" smtClean="0"/>
              <a:t>新增了许多 </a:t>
            </a:r>
            <a:r>
              <a:rPr lang="en-US" altLang="zh-CN" sz="2000" dirty="0" smtClean="0"/>
              <a:t>DAX</a:t>
            </a:r>
            <a:r>
              <a:rPr lang="zh-CN" altLang="en-US" sz="2000" dirty="0" smtClean="0"/>
              <a:t>（数据访问表达式）函数 。</a:t>
            </a:r>
          </a:p>
          <a:p>
            <a:pPr eaLnBrk="1" hangingPunct="1"/>
            <a:r>
              <a:rPr lang="zh-CN" altLang="en-US" sz="2000" dirty="0" smtClean="0"/>
              <a:t>新增</a:t>
            </a:r>
            <a:r>
              <a:rPr lang="zh-CN" altLang="en-US" sz="2000" dirty="0"/>
              <a:t>的 </a:t>
            </a:r>
            <a:r>
              <a:rPr lang="en-US" altLang="zh-CN" sz="2000" dirty="0" err="1"/>
              <a:t>Microsoft.Analysis</a:t>
            </a:r>
            <a:r>
              <a:rPr lang="en-US" altLang="zh-CN" sz="2000" dirty="0"/>
              <a:t> </a:t>
            </a:r>
            <a:r>
              <a:rPr lang="en-US" altLang="zh-CN" sz="2000" dirty="0" err="1"/>
              <a:t>Services.Tabular</a:t>
            </a:r>
            <a:r>
              <a:rPr lang="zh-CN" altLang="en-US" sz="2000" dirty="0"/>
              <a:t>命名空间管理表格模式实例和模型。</a:t>
            </a:r>
          </a:p>
          <a:p>
            <a:pPr eaLnBrk="1" hangingPunct="1"/>
            <a:r>
              <a:rPr lang="en-US" altLang="zh-CN" sz="2000" dirty="0" smtClean="0"/>
              <a:t>Analysis </a:t>
            </a:r>
            <a:r>
              <a:rPr lang="en-US" altLang="zh-CN" sz="2000" dirty="0"/>
              <a:t>Services </a:t>
            </a:r>
            <a:r>
              <a:rPr lang="zh-CN" altLang="en-US" sz="2000" dirty="0"/>
              <a:t>管理对象 （</a:t>
            </a:r>
            <a:r>
              <a:rPr lang="en-US" altLang="zh-CN" sz="2000" dirty="0"/>
              <a:t>AMO</a:t>
            </a:r>
            <a:r>
              <a:rPr lang="zh-CN" altLang="en-US" sz="2000" dirty="0"/>
              <a:t>）经过重新设计，包含另一个程序集，即 </a:t>
            </a:r>
            <a:r>
              <a:rPr lang="en-US" altLang="zh-CN" sz="2000" dirty="0" err="1" smtClean="0"/>
              <a:t>Microsoft.Analysis</a:t>
            </a:r>
            <a:r>
              <a:rPr lang="en-US" altLang="zh-CN" sz="2000" dirty="0" smtClean="0"/>
              <a:t> </a:t>
            </a:r>
            <a:r>
              <a:rPr lang="en-US" altLang="zh-CN" sz="2000" dirty="0"/>
              <a:t>Services.Core.dll </a:t>
            </a:r>
            <a:r>
              <a:rPr lang="zh-CN" altLang="en-US" sz="2000" dirty="0"/>
              <a:t>。</a:t>
            </a:r>
            <a:endParaRPr lang="en-US" altLang="zh-CN" sz="2000" dirty="0" smtClean="0"/>
          </a:p>
        </p:txBody>
      </p:sp>
    </p:spTree>
    <p:extLst>
      <p:ext uri="{BB962C8B-B14F-4D97-AF65-F5344CB8AC3E}">
        <p14:creationId xmlns:p14="http://schemas.microsoft.com/office/powerpoint/2010/main" val="9826018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知识扩展</a:t>
            </a:r>
          </a:p>
        </p:txBody>
      </p:sp>
      <p:sp>
        <p:nvSpPr>
          <p:cNvPr id="11268" name="Rectangle 3"/>
          <p:cNvSpPr>
            <a:spLocks noGrp="1" noChangeArrowheads="1"/>
          </p:cNvSpPr>
          <p:nvPr>
            <p:ph idx="1"/>
          </p:nvPr>
        </p:nvSpPr>
        <p:spPr>
          <a:xfrm>
            <a:off x="539552" y="1052736"/>
            <a:ext cx="8229600" cy="4495800"/>
          </a:xfrm>
        </p:spPr>
        <p:txBody>
          <a:bodyPr/>
          <a:lstStyle/>
          <a:p>
            <a:pPr marL="0" indent="0" eaLnBrk="1" hangingPunct="1">
              <a:buNone/>
            </a:pPr>
            <a:r>
              <a:rPr lang="en-US" altLang="zh-CN" sz="2400" dirty="0"/>
              <a:t>3. SQL Server 2016 Integration Services</a:t>
            </a:r>
            <a:r>
              <a:rPr lang="zh-CN" altLang="en-US" sz="2400" dirty="0"/>
              <a:t>（</a:t>
            </a:r>
            <a:r>
              <a:rPr lang="en-US" altLang="zh-CN" sz="2400" dirty="0"/>
              <a:t>SSIS</a:t>
            </a:r>
            <a:r>
              <a:rPr lang="zh-CN" altLang="en-US" sz="2400" dirty="0"/>
              <a:t>）</a:t>
            </a:r>
            <a:endParaRPr lang="en-US" altLang="zh-CN" sz="2400" dirty="0" smtClean="0"/>
          </a:p>
          <a:p>
            <a:pPr eaLnBrk="1" hangingPunct="1"/>
            <a:r>
              <a:rPr lang="zh-CN" altLang="en-US" sz="2000" dirty="0"/>
              <a:t>支持 </a:t>
            </a:r>
            <a:r>
              <a:rPr lang="en-US" altLang="zh-CN" sz="2000" dirty="0" err="1"/>
              <a:t>AlwaysOn</a:t>
            </a:r>
            <a:r>
              <a:rPr lang="en-US" altLang="zh-CN" sz="2000" dirty="0"/>
              <a:t> </a:t>
            </a:r>
            <a:r>
              <a:rPr lang="zh-CN" altLang="en-US" sz="2000" dirty="0"/>
              <a:t>可用性组</a:t>
            </a:r>
            <a:r>
              <a:rPr lang="zh-CN" altLang="en-US" sz="2000" dirty="0" smtClean="0"/>
              <a:t>。</a:t>
            </a:r>
            <a:endParaRPr lang="en-US" altLang="zh-CN" sz="2000" dirty="0" smtClean="0"/>
          </a:p>
          <a:p>
            <a:pPr eaLnBrk="1" hangingPunct="1"/>
            <a:r>
              <a:rPr lang="zh-CN" altLang="en-US" sz="2000" dirty="0"/>
              <a:t>增量包部署。</a:t>
            </a:r>
          </a:p>
          <a:p>
            <a:pPr eaLnBrk="1" hangingPunct="1"/>
            <a:r>
              <a:rPr lang="zh-CN" altLang="en-US" sz="2000" dirty="0"/>
              <a:t>支持 </a:t>
            </a:r>
            <a:r>
              <a:rPr lang="en-US" altLang="zh-CN" sz="2000" dirty="0"/>
              <a:t>Always Encrypted</a:t>
            </a:r>
            <a:r>
              <a:rPr lang="zh-CN" altLang="en-US" sz="2000" dirty="0"/>
              <a:t>。</a:t>
            </a:r>
          </a:p>
          <a:p>
            <a:pPr eaLnBrk="1" hangingPunct="1"/>
            <a:r>
              <a:rPr lang="zh-CN" altLang="en-US" sz="2000" dirty="0"/>
              <a:t>新增了</a:t>
            </a:r>
            <a:r>
              <a:rPr lang="en-US" altLang="zh-CN" sz="2000" dirty="0" err="1"/>
              <a:t>ssis_logreader</a:t>
            </a:r>
            <a:r>
              <a:rPr lang="en-US" altLang="zh-CN" sz="2000" dirty="0"/>
              <a:t> </a:t>
            </a:r>
            <a:r>
              <a:rPr lang="zh-CN" altLang="en-US" sz="2000" dirty="0"/>
              <a:t>数据库级别角</a:t>
            </a:r>
          </a:p>
          <a:p>
            <a:pPr eaLnBrk="1" hangingPunct="1"/>
            <a:r>
              <a:rPr lang="zh-CN" altLang="en-US" sz="2000" dirty="0"/>
              <a:t>新增了自定义日志记录级别。</a:t>
            </a:r>
          </a:p>
          <a:p>
            <a:pPr eaLnBrk="1" hangingPunct="1"/>
            <a:r>
              <a:rPr lang="zh-CN" altLang="en-US" sz="2000" dirty="0"/>
              <a:t>数据流中的错误列名称。</a:t>
            </a:r>
          </a:p>
          <a:p>
            <a:pPr eaLnBrk="1" hangingPunct="1"/>
            <a:r>
              <a:rPr lang="zh-CN" altLang="en-US" sz="2000" dirty="0"/>
              <a:t>新增了连接器。</a:t>
            </a:r>
          </a:p>
          <a:p>
            <a:pPr eaLnBrk="1" hangingPunct="1"/>
            <a:r>
              <a:rPr lang="zh-CN" altLang="en-US" sz="2000" dirty="0"/>
              <a:t>支持 </a:t>
            </a:r>
            <a:r>
              <a:rPr lang="en-US" altLang="zh-CN" sz="2000" dirty="0"/>
              <a:t>Hadoop </a:t>
            </a:r>
            <a:r>
              <a:rPr lang="zh-CN" altLang="en-US" sz="2000" dirty="0"/>
              <a:t>文件系统（</a:t>
            </a:r>
            <a:r>
              <a:rPr lang="en-US" altLang="zh-CN" sz="2000" dirty="0"/>
              <a:t>HDFS</a:t>
            </a:r>
            <a:r>
              <a:rPr lang="zh-CN" altLang="en-US" sz="2000" dirty="0"/>
              <a:t>）。</a:t>
            </a:r>
            <a:endParaRPr lang="en-US" altLang="zh-CN" sz="2000" dirty="0" smtClean="0"/>
          </a:p>
        </p:txBody>
      </p:sp>
    </p:spTree>
    <p:extLst>
      <p:ext uri="{BB962C8B-B14F-4D97-AF65-F5344CB8AC3E}">
        <p14:creationId xmlns:p14="http://schemas.microsoft.com/office/powerpoint/2010/main" val="1109917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知识扩展</a:t>
            </a:r>
          </a:p>
        </p:txBody>
      </p:sp>
      <p:sp>
        <p:nvSpPr>
          <p:cNvPr id="11268" name="Rectangle 3"/>
          <p:cNvSpPr>
            <a:spLocks noGrp="1" noChangeArrowheads="1"/>
          </p:cNvSpPr>
          <p:nvPr>
            <p:ph idx="1"/>
          </p:nvPr>
        </p:nvSpPr>
        <p:spPr>
          <a:xfrm>
            <a:off x="539552" y="1052736"/>
            <a:ext cx="8229600" cy="4495800"/>
          </a:xfrm>
        </p:spPr>
        <p:txBody>
          <a:bodyPr/>
          <a:lstStyle/>
          <a:p>
            <a:pPr marL="0" indent="0" eaLnBrk="1" hangingPunct="1">
              <a:buNone/>
            </a:pPr>
            <a:r>
              <a:rPr lang="en-US" altLang="zh-CN" sz="2400" dirty="0"/>
              <a:t>4. SQL Server 2016 Master Data Services</a:t>
            </a:r>
            <a:r>
              <a:rPr lang="zh-CN" altLang="en-US" sz="2400" dirty="0"/>
              <a:t>（</a:t>
            </a:r>
            <a:r>
              <a:rPr lang="en-US" altLang="zh-CN" sz="2400" dirty="0"/>
              <a:t>MDS</a:t>
            </a:r>
            <a:r>
              <a:rPr lang="zh-CN" altLang="en-US" sz="2400" dirty="0"/>
              <a:t>）</a:t>
            </a:r>
            <a:endParaRPr lang="en-US" altLang="zh-CN" sz="2400" dirty="0" smtClean="0"/>
          </a:p>
          <a:p>
            <a:pPr eaLnBrk="1" hangingPunct="1"/>
            <a:r>
              <a:rPr lang="zh-CN" altLang="en-US" sz="2000" dirty="0"/>
              <a:t>改进了派生层次结构，包括支持递归和多对多层次结构。</a:t>
            </a:r>
          </a:p>
          <a:p>
            <a:pPr eaLnBrk="1" hangingPunct="1"/>
            <a:r>
              <a:rPr lang="zh-CN" altLang="en-US" sz="2000" dirty="0" smtClean="0"/>
              <a:t>基于</a:t>
            </a:r>
            <a:r>
              <a:rPr lang="zh-CN" altLang="en-US" sz="2000" dirty="0"/>
              <a:t>域的属性筛选。</a:t>
            </a:r>
          </a:p>
          <a:p>
            <a:pPr eaLnBrk="1" hangingPunct="1"/>
            <a:r>
              <a:rPr lang="zh-CN" altLang="en-US" sz="2000" dirty="0" smtClean="0"/>
              <a:t>用于</a:t>
            </a:r>
            <a:r>
              <a:rPr lang="zh-CN" altLang="en-US" sz="2000" dirty="0"/>
              <a:t>在模型之间共享实体数据的实体同步功能。</a:t>
            </a:r>
          </a:p>
          <a:p>
            <a:pPr eaLnBrk="1" hangingPunct="1"/>
            <a:r>
              <a:rPr lang="zh-CN" altLang="en-US" sz="2000" dirty="0" smtClean="0"/>
              <a:t>通过</a:t>
            </a:r>
            <a:r>
              <a:rPr lang="zh-CN" altLang="en-US" sz="2000" dirty="0"/>
              <a:t>变更集实现的批准工作流。</a:t>
            </a:r>
          </a:p>
          <a:p>
            <a:pPr eaLnBrk="1" hangingPunct="1"/>
            <a:r>
              <a:rPr lang="zh-CN" altLang="en-US" sz="2000" dirty="0" smtClean="0"/>
              <a:t>用于</a:t>
            </a:r>
            <a:r>
              <a:rPr lang="zh-CN" altLang="en-US" sz="2000" dirty="0"/>
              <a:t>提升查询性能的自定义索引。</a:t>
            </a:r>
          </a:p>
          <a:p>
            <a:pPr eaLnBrk="1" hangingPunct="1"/>
            <a:r>
              <a:rPr lang="zh-CN" altLang="en-US" sz="2000" dirty="0" smtClean="0"/>
              <a:t>新增</a:t>
            </a:r>
            <a:r>
              <a:rPr lang="zh-CN" altLang="en-US" sz="2000" dirty="0"/>
              <a:t>了权限级别，以提高安全性。</a:t>
            </a:r>
          </a:p>
          <a:p>
            <a:pPr eaLnBrk="1" hangingPunct="1"/>
            <a:r>
              <a:rPr lang="zh-CN" altLang="en-US" sz="2000" dirty="0" smtClean="0"/>
              <a:t>重新</a:t>
            </a:r>
            <a:r>
              <a:rPr lang="zh-CN" altLang="en-US" sz="2000" dirty="0"/>
              <a:t>设计了业务规则管理体验。</a:t>
            </a:r>
            <a:endParaRPr lang="en-US" altLang="zh-CN" sz="2000" dirty="0" smtClean="0"/>
          </a:p>
        </p:txBody>
      </p:sp>
    </p:spTree>
    <p:extLst>
      <p:ext uri="{BB962C8B-B14F-4D97-AF65-F5344CB8AC3E}">
        <p14:creationId xmlns:p14="http://schemas.microsoft.com/office/powerpoint/2010/main" val="26312619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知识扩展</a:t>
            </a:r>
          </a:p>
        </p:txBody>
      </p:sp>
      <p:sp>
        <p:nvSpPr>
          <p:cNvPr id="11268" name="Rectangle 3"/>
          <p:cNvSpPr>
            <a:spLocks noGrp="1" noChangeArrowheads="1"/>
          </p:cNvSpPr>
          <p:nvPr>
            <p:ph idx="1"/>
          </p:nvPr>
        </p:nvSpPr>
        <p:spPr>
          <a:xfrm>
            <a:off x="539552" y="1052736"/>
            <a:ext cx="8229600" cy="4495800"/>
          </a:xfrm>
        </p:spPr>
        <p:txBody>
          <a:bodyPr/>
          <a:lstStyle/>
          <a:p>
            <a:pPr marL="0" indent="0" eaLnBrk="1" hangingPunct="1">
              <a:buNone/>
            </a:pPr>
            <a:r>
              <a:rPr lang="en-US" altLang="zh-CN" sz="2400" dirty="0"/>
              <a:t>5. SQL Server 2016 Reporting Services</a:t>
            </a:r>
            <a:r>
              <a:rPr lang="zh-CN" altLang="en-US" sz="2400" dirty="0"/>
              <a:t>（</a:t>
            </a:r>
            <a:r>
              <a:rPr lang="en-US" altLang="zh-CN" sz="2400" dirty="0"/>
              <a:t>SSRS</a:t>
            </a:r>
            <a:r>
              <a:rPr lang="zh-CN" altLang="en-US" sz="2400" dirty="0"/>
              <a:t>）</a:t>
            </a:r>
            <a:endParaRPr lang="en-US" altLang="zh-CN" sz="2400" dirty="0" smtClean="0"/>
          </a:p>
          <a:p>
            <a:pPr marL="0" indent="0" eaLnBrk="1" hangingPunct="1">
              <a:buNone/>
            </a:pPr>
            <a:r>
              <a:rPr lang="zh-CN" altLang="en-US" sz="2000" dirty="0" smtClean="0"/>
              <a:t>    在</a:t>
            </a:r>
            <a:r>
              <a:rPr lang="zh-CN" altLang="en-US" sz="2000" dirty="0"/>
              <a:t>这一版中，</a:t>
            </a:r>
            <a:r>
              <a:rPr lang="en-US" altLang="zh-CN" sz="2000" dirty="0"/>
              <a:t>Microsoft </a:t>
            </a:r>
            <a:r>
              <a:rPr lang="zh-CN" altLang="en-US" sz="2000" dirty="0"/>
              <a:t>彻底改进了</a:t>
            </a:r>
            <a:r>
              <a:rPr lang="en-US" altLang="zh-CN" sz="2000" dirty="0"/>
              <a:t>Reporting Services</a:t>
            </a:r>
            <a:r>
              <a:rPr lang="zh-CN" altLang="en-US" sz="2000" dirty="0"/>
              <a:t>：</a:t>
            </a:r>
          </a:p>
          <a:p>
            <a:pPr eaLnBrk="1" hangingPunct="1"/>
            <a:r>
              <a:rPr lang="zh-CN" altLang="en-US" sz="2000" dirty="0" smtClean="0"/>
              <a:t>具有 </a:t>
            </a:r>
            <a:r>
              <a:rPr lang="en-US" altLang="zh-CN" sz="2000" dirty="0"/>
              <a:t>KPI </a:t>
            </a:r>
            <a:r>
              <a:rPr lang="zh-CN" altLang="en-US" sz="2000" dirty="0"/>
              <a:t>功能的新 </a:t>
            </a:r>
            <a:r>
              <a:rPr lang="en-US" altLang="zh-CN" sz="2000" dirty="0"/>
              <a:t>Web </a:t>
            </a:r>
            <a:r>
              <a:rPr lang="zh-CN" altLang="en-US" sz="2000" dirty="0"/>
              <a:t>报表门户。</a:t>
            </a:r>
          </a:p>
          <a:p>
            <a:pPr eaLnBrk="1" hangingPunct="1"/>
            <a:r>
              <a:rPr lang="zh-CN" altLang="en-US" sz="2000" dirty="0" smtClean="0"/>
              <a:t>新</a:t>
            </a:r>
            <a:r>
              <a:rPr lang="zh-CN" altLang="en-US" sz="2000" dirty="0"/>
              <a:t>的移动报表发布服务器。</a:t>
            </a:r>
          </a:p>
          <a:p>
            <a:pPr eaLnBrk="1" hangingPunct="1"/>
            <a:r>
              <a:rPr lang="zh-CN" altLang="en-US" sz="2000" dirty="0" smtClean="0"/>
              <a:t>重新</a:t>
            </a:r>
            <a:r>
              <a:rPr lang="zh-CN" altLang="en-US" sz="2000" dirty="0"/>
              <a:t>设计了支持 </a:t>
            </a:r>
            <a:r>
              <a:rPr lang="en-US" altLang="zh-CN" sz="2000" dirty="0"/>
              <a:t>HTML5 </a:t>
            </a:r>
            <a:r>
              <a:rPr lang="zh-CN" altLang="en-US" sz="2000" dirty="0"/>
              <a:t>的报表呈现引擎。</a:t>
            </a:r>
          </a:p>
          <a:p>
            <a:pPr eaLnBrk="1" hangingPunct="1"/>
            <a:r>
              <a:rPr lang="zh-CN" altLang="en-US" sz="2000" dirty="0" smtClean="0"/>
              <a:t>新增</a:t>
            </a:r>
            <a:r>
              <a:rPr lang="zh-CN" altLang="en-US" sz="2000" dirty="0"/>
              <a:t>了树状图和旭日图图表类型。</a:t>
            </a:r>
            <a:endParaRPr lang="en-US" altLang="zh-CN" sz="2000" dirty="0" smtClean="0"/>
          </a:p>
        </p:txBody>
      </p:sp>
    </p:spTree>
    <p:extLst>
      <p:ext uri="{BB962C8B-B14F-4D97-AF65-F5344CB8AC3E}">
        <p14:creationId xmlns:p14="http://schemas.microsoft.com/office/powerpoint/2010/main" val="5428055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知识扩展</a:t>
            </a:r>
          </a:p>
        </p:txBody>
      </p:sp>
      <p:sp>
        <p:nvSpPr>
          <p:cNvPr id="11268" name="Rectangle 3"/>
          <p:cNvSpPr>
            <a:spLocks noGrp="1" noChangeArrowheads="1"/>
          </p:cNvSpPr>
          <p:nvPr>
            <p:ph idx="1"/>
          </p:nvPr>
        </p:nvSpPr>
        <p:spPr>
          <a:xfrm>
            <a:off x="539552" y="1052736"/>
            <a:ext cx="8229600" cy="4495800"/>
          </a:xfrm>
        </p:spPr>
        <p:txBody>
          <a:bodyPr/>
          <a:lstStyle/>
          <a:p>
            <a:pPr marL="0" indent="0" eaLnBrk="1" hangingPunct="1">
              <a:buNone/>
            </a:pPr>
            <a:r>
              <a:rPr lang="zh-CN" altLang="en-US" dirty="0"/>
              <a:t>二、卸载 </a:t>
            </a:r>
            <a:r>
              <a:rPr lang="en-US" altLang="zh-CN" dirty="0"/>
              <a:t>SQL Server 2016</a:t>
            </a:r>
            <a:r>
              <a:rPr lang="zh-CN" altLang="en-US" dirty="0"/>
              <a:t>实例</a:t>
            </a:r>
            <a:endParaRPr lang="en-US" altLang="zh-CN" dirty="0" smtClean="0"/>
          </a:p>
          <a:p>
            <a:pPr marL="457200" indent="-457200" eaLnBrk="1" hangingPunct="1">
              <a:buAutoNum type="arabicPeriod"/>
            </a:pPr>
            <a:r>
              <a:rPr lang="zh-CN" altLang="en-US" sz="2400" dirty="0" smtClean="0"/>
              <a:t>卸载</a:t>
            </a:r>
            <a:r>
              <a:rPr lang="zh-CN" altLang="en-US" sz="2400" dirty="0"/>
              <a:t>之前的准备</a:t>
            </a:r>
            <a:r>
              <a:rPr lang="zh-CN" altLang="en-US" sz="2400" dirty="0" smtClean="0"/>
              <a:t>工作</a:t>
            </a:r>
            <a:endParaRPr lang="en-US" altLang="zh-CN" sz="2400" dirty="0" smtClean="0"/>
          </a:p>
          <a:p>
            <a:pPr marL="0" indent="0" eaLnBrk="1" hangingPunct="1">
              <a:buNone/>
            </a:pPr>
            <a:r>
              <a:rPr lang="zh-CN" altLang="en-US" sz="2000" dirty="0" smtClean="0"/>
              <a:t>    （</a:t>
            </a:r>
            <a:r>
              <a:rPr lang="en-US" altLang="zh-CN" sz="2000" dirty="0"/>
              <a:t>1</a:t>
            </a:r>
            <a:r>
              <a:rPr lang="zh-CN" altLang="en-US" sz="2000" dirty="0"/>
              <a:t>）备份数据。尽管这不是必需的步骤，但如果希望按照当前的状态保存数据库或者保存对系统数据库所做的更改时，需要确保先备份数据，再卸载 </a:t>
            </a:r>
            <a:r>
              <a:rPr lang="en-US" altLang="zh-CN" sz="2000" dirty="0"/>
              <a:t>SQL Server</a:t>
            </a:r>
            <a:r>
              <a:rPr lang="zh-CN" altLang="en-US" sz="2000" dirty="0"/>
              <a:t>。或者，将所有数据和日志文件的副本保存在</a:t>
            </a:r>
            <a:r>
              <a:rPr lang="en-US" altLang="zh-CN" sz="2000" dirty="0"/>
              <a:t>MSSQL</a:t>
            </a:r>
            <a:r>
              <a:rPr lang="zh-CN" altLang="en-US" sz="2000" dirty="0"/>
              <a:t>文件夹以外的文件夹中，卸载期间</a:t>
            </a:r>
            <a:r>
              <a:rPr lang="en-US" altLang="zh-CN" sz="2000" dirty="0"/>
              <a:t>MSSQL</a:t>
            </a:r>
            <a:r>
              <a:rPr lang="zh-CN" altLang="en-US" sz="2000" dirty="0"/>
              <a:t>文件夹将被删除。</a:t>
            </a:r>
          </a:p>
          <a:p>
            <a:pPr marL="0" indent="0" eaLnBrk="1" hangingPunct="1">
              <a:buNone/>
            </a:pPr>
            <a:r>
              <a:rPr lang="zh-CN" altLang="en-US" sz="2000" dirty="0" smtClean="0"/>
              <a:t>    （</a:t>
            </a:r>
            <a:r>
              <a:rPr lang="en-US" altLang="zh-CN" sz="2000" dirty="0"/>
              <a:t>2</a:t>
            </a:r>
            <a:r>
              <a:rPr lang="zh-CN" altLang="en-US" sz="2000" dirty="0"/>
              <a:t>）停止所有的 </a:t>
            </a:r>
            <a:r>
              <a:rPr lang="en-US" altLang="zh-CN" sz="2000" dirty="0"/>
              <a:t>SQL Server </a:t>
            </a:r>
            <a:r>
              <a:rPr lang="zh-CN" altLang="en-US" sz="2000" dirty="0"/>
              <a:t>服务。建议先停止所有 </a:t>
            </a:r>
            <a:r>
              <a:rPr lang="en-US" altLang="zh-CN" sz="2000" dirty="0"/>
              <a:t>SQL Server </a:t>
            </a:r>
            <a:r>
              <a:rPr lang="zh-CN" altLang="en-US" sz="2000" dirty="0"/>
              <a:t>服务，然后再卸载</a:t>
            </a:r>
            <a:r>
              <a:rPr lang="en-US" altLang="zh-CN" sz="2000" dirty="0"/>
              <a:t>SQL Server</a:t>
            </a:r>
            <a:r>
              <a:rPr lang="zh-CN" altLang="en-US" sz="2000" dirty="0"/>
              <a:t>组件的本地安全组。活动的连接可能会使卸载过程无法成功完成。</a:t>
            </a:r>
            <a:endParaRPr lang="en-US" altLang="zh-CN" sz="2000" dirty="0"/>
          </a:p>
        </p:txBody>
      </p:sp>
    </p:spTree>
    <p:extLst>
      <p:ext uri="{BB962C8B-B14F-4D97-AF65-F5344CB8AC3E}">
        <p14:creationId xmlns:p14="http://schemas.microsoft.com/office/powerpoint/2010/main" val="10973714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539552" y="188640"/>
            <a:ext cx="7391400" cy="563563"/>
          </a:xfrm>
        </p:spPr>
        <p:txBody>
          <a:bodyPr/>
          <a:lstStyle/>
          <a:p>
            <a:pPr eaLnBrk="1" hangingPunct="1"/>
            <a:r>
              <a:rPr lang="zh-CN" altLang="en-US" smtClean="0"/>
              <a:t>学习目标</a:t>
            </a:r>
          </a:p>
        </p:txBody>
      </p:sp>
      <p:sp>
        <p:nvSpPr>
          <p:cNvPr id="424963" name="Rectangle 3"/>
          <p:cNvSpPr>
            <a:spLocks noGrp="1" noChangeArrowheads="1"/>
          </p:cNvSpPr>
          <p:nvPr>
            <p:ph idx="1"/>
          </p:nvPr>
        </p:nvSpPr>
        <p:spPr>
          <a:xfrm>
            <a:off x="683568" y="1484784"/>
            <a:ext cx="7920037" cy="3744416"/>
          </a:xfrm>
        </p:spPr>
        <p:txBody>
          <a:bodyPr/>
          <a:lstStyle/>
          <a:p>
            <a:pPr marL="0" indent="0">
              <a:buNone/>
            </a:pPr>
            <a:r>
              <a:rPr lang="zh-CN" altLang="zh-CN" sz="3200" dirty="0">
                <a:solidFill>
                  <a:srgbClr val="FF0000"/>
                </a:solidFill>
              </a:rPr>
              <a:t>完成本项目后，将能够</a:t>
            </a:r>
            <a:r>
              <a:rPr lang="zh-CN" altLang="zh-CN" sz="3200" dirty="0" smtClean="0">
                <a:solidFill>
                  <a:srgbClr val="FF0000"/>
                </a:solidFill>
              </a:rPr>
              <a:t>：</a:t>
            </a:r>
            <a:endParaRPr lang="en-US" altLang="zh-CN" sz="3200" dirty="0" smtClean="0">
              <a:solidFill>
                <a:srgbClr val="FF0000"/>
              </a:solidFill>
            </a:endParaRPr>
          </a:p>
          <a:p>
            <a:pPr marL="0" indent="0">
              <a:buNone/>
            </a:pPr>
            <a:endParaRPr lang="en-US" altLang="zh-CN" sz="1000" dirty="0" smtClean="0">
              <a:solidFill>
                <a:srgbClr val="FF0000"/>
              </a:solidFill>
            </a:endParaRPr>
          </a:p>
          <a:p>
            <a:pPr marL="0" lvl="0" indent="0">
              <a:buNone/>
            </a:pPr>
            <a:r>
              <a:rPr lang="en-US" altLang="zh-CN" sz="2400" dirty="0"/>
              <a:t>»  </a:t>
            </a:r>
            <a:r>
              <a:rPr lang="zh-CN" altLang="en-US" sz="2400" dirty="0"/>
              <a:t>了解</a:t>
            </a:r>
            <a:r>
              <a:rPr lang="en-US" altLang="zh-CN" sz="2400" dirty="0"/>
              <a:t>SQL Server 2016</a:t>
            </a:r>
            <a:r>
              <a:rPr lang="zh-CN" altLang="en-US" sz="2400" dirty="0"/>
              <a:t>的基本特性</a:t>
            </a:r>
          </a:p>
          <a:p>
            <a:pPr marL="0" lvl="0" indent="0">
              <a:buNone/>
            </a:pPr>
            <a:r>
              <a:rPr lang="en-US" altLang="zh-CN" sz="2400" dirty="0"/>
              <a:t>»  </a:t>
            </a:r>
            <a:r>
              <a:rPr lang="zh-CN" altLang="en-US" sz="2400" dirty="0"/>
              <a:t>理解数据库中涉及的基本概念</a:t>
            </a:r>
          </a:p>
          <a:p>
            <a:pPr marL="0" lvl="0" indent="0">
              <a:buNone/>
            </a:pPr>
            <a:r>
              <a:rPr lang="en-US" altLang="zh-CN" sz="2400" dirty="0"/>
              <a:t>»  </a:t>
            </a:r>
            <a:r>
              <a:rPr lang="zh-CN" altLang="en-US" sz="2400" dirty="0"/>
              <a:t>掌握</a:t>
            </a:r>
            <a:r>
              <a:rPr lang="en-US" altLang="zh-CN" sz="2400" dirty="0"/>
              <a:t>SQL Server 2016</a:t>
            </a:r>
            <a:r>
              <a:rPr lang="zh-CN" altLang="en-US" sz="2400" dirty="0"/>
              <a:t>数据库系统的安装方法</a:t>
            </a:r>
          </a:p>
          <a:p>
            <a:pPr marL="0" lvl="0" indent="0">
              <a:buNone/>
            </a:pPr>
            <a:r>
              <a:rPr lang="en-US" altLang="zh-CN" sz="2400" dirty="0"/>
              <a:t>»  </a:t>
            </a:r>
            <a:r>
              <a:rPr lang="zh-CN" altLang="en-US" sz="2400" dirty="0"/>
              <a:t>掌握</a:t>
            </a:r>
            <a:r>
              <a:rPr lang="en-US" altLang="zh-CN" sz="2400" dirty="0"/>
              <a:t>SQL Server 2016</a:t>
            </a:r>
            <a:r>
              <a:rPr lang="zh-CN" altLang="en-US" sz="2400" dirty="0"/>
              <a:t>组件管理工具的使用</a:t>
            </a:r>
          </a:p>
          <a:p>
            <a:pPr marL="0" lvl="0" indent="0">
              <a:buNone/>
            </a:pPr>
            <a:r>
              <a:rPr lang="en-US" altLang="zh-CN" sz="2400" dirty="0"/>
              <a:t>»  </a:t>
            </a:r>
            <a:r>
              <a:rPr lang="zh-CN" altLang="en-US" sz="2400" dirty="0"/>
              <a:t>掌握连接</a:t>
            </a:r>
            <a:r>
              <a:rPr lang="en-US" altLang="zh-CN" sz="2400" dirty="0"/>
              <a:t>SQL Server 2016</a:t>
            </a:r>
            <a:r>
              <a:rPr lang="zh-CN" altLang="en-US" sz="2400" dirty="0"/>
              <a:t>服务器实例的方法</a:t>
            </a:r>
          </a:p>
          <a:p>
            <a:pPr marL="0" indent="0">
              <a:buNone/>
            </a:pPr>
            <a:r>
              <a:rPr lang="en-US" altLang="zh-CN" sz="2400" dirty="0"/>
              <a:t>»  </a:t>
            </a:r>
            <a:r>
              <a:rPr lang="zh-CN" altLang="en-US" sz="2400" dirty="0"/>
              <a:t>掌握启动和停止</a:t>
            </a:r>
            <a:r>
              <a:rPr lang="en-US" altLang="zh-CN" sz="2400" dirty="0"/>
              <a:t>SQL Server 2016</a:t>
            </a:r>
            <a:r>
              <a:rPr lang="zh-CN" altLang="en-US" sz="2400" dirty="0"/>
              <a:t>服务的方法</a:t>
            </a:r>
            <a:endParaRPr lang="zh-CN" altLang="zh-CN"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知识扩展</a:t>
            </a:r>
          </a:p>
        </p:txBody>
      </p:sp>
      <p:sp>
        <p:nvSpPr>
          <p:cNvPr id="11268" name="Rectangle 3"/>
          <p:cNvSpPr>
            <a:spLocks noGrp="1" noChangeArrowheads="1"/>
          </p:cNvSpPr>
          <p:nvPr>
            <p:ph idx="1"/>
          </p:nvPr>
        </p:nvSpPr>
        <p:spPr>
          <a:xfrm>
            <a:off x="539552" y="1052736"/>
            <a:ext cx="8229600" cy="4495800"/>
          </a:xfrm>
        </p:spPr>
        <p:txBody>
          <a:bodyPr/>
          <a:lstStyle/>
          <a:p>
            <a:pPr marL="0" indent="0" eaLnBrk="1" hangingPunct="1">
              <a:buNone/>
            </a:pPr>
            <a:r>
              <a:rPr lang="en-US" altLang="zh-CN" sz="2400" dirty="0"/>
              <a:t>2. </a:t>
            </a:r>
            <a:r>
              <a:rPr lang="zh-CN" altLang="en-US" sz="2400" dirty="0"/>
              <a:t>卸载</a:t>
            </a:r>
            <a:r>
              <a:rPr lang="en-US" altLang="zh-CN" sz="2400" dirty="0"/>
              <a:t>Microsoft SQL Server 2016</a:t>
            </a:r>
            <a:r>
              <a:rPr lang="zh-CN" altLang="en-US" sz="2400" dirty="0"/>
              <a:t>的操作步骤</a:t>
            </a:r>
            <a:endParaRPr lang="en-US" altLang="zh-CN" sz="2400" dirty="0" smtClean="0"/>
          </a:p>
          <a:p>
            <a:pPr marL="0" indent="0" eaLnBrk="1" hangingPunct="1">
              <a:buNone/>
            </a:pPr>
            <a:r>
              <a:rPr lang="zh-CN" altLang="en-US" sz="2000" dirty="0" smtClean="0"/>
              <a:t>    （</a:t>
            </a:r>
            <a:r>
              <a:rPr lang="en-US" altLang="zh-CN" sz="2000" dirty="0"/>
              <a:t>1</a:t>
            </a:r>
            <a:r>
              <a:rPr lang="zh-CN" altLang="en-US" sz="2000" dirty="0" smtClean="0"/>
              <a:t>）选择</a:t>
            </a:r>
            <a:r>
              <a:rPr lang="zh-CN" altLang="en-US" sz="2000" dirty="0"/>
              <a:t>“开始”</a:t>
            </a:r>
            <a:r>
              <a:rPr lang="en-US" altLang="zh-CN" sz="2000" dirty="0"/>
              <a:t>/“</a:t>
            </a:r>
            <a:r>
              <a:rPr lang="zh-CN" altLang="en-US" sz="2000" dirty="0"/>
              <a:t>控制面板”</a:t>
            </a:r>
            <a:r>
              <a:rPr lang="en-US" altLang="zh-CN" sz="2000" dirty="0"/>
              <a:t>/“</a:t>
            </a:r>
            <a:r>
              <a:rPr lang="zh-CN" altLang="en-US" sz="2000" dirty="0"/>
              <a:t>程序和功能”命令，单击“卸载程序”进入到“</a:t>
            </a:r>
            <a:r>
              <a:rPr lang="zh-CN" altLang="en-US" sz="2000" dirty="0" smtClean="0"/>
              <a:t>卸载</a:t>
            </a:r>
            <a:r>
              <a:rPr lang="zh-CN" altLang="en-US" sz="2000" dirty="0"/>
              <a:t>或删除程序”对话框，选择 </a:t>
            </a:r>
            <a:r>
              <a:rPr lang="en-US" altLang="zh-CN" sz="2000" dirty="0"/>
              <a:t>Microsoft SQL Server 2016</a:t>
            </a:r>
            <a:r>
              <a:rPr lang="zh-CN" altLang="en-US" sz="2000" dirty="0"/>
              <a:t>（</a:t>
            </a:r>
            <a:r>
              <a:rPr lang="en-US" altLang="zh-CN" sz="2000" dirty="0"/>
              <a:t>64-bit</a:t>
            </a:r>
            <a:r>
              <a:rPr lang="zh-CN" altLang="en-US" sz="2000" dirty="0"/>
              <a:t>）。</a:t>
            </a:r>
          </a:p>
          <a:p>
            <a:pPr marL="0" indent="0" eaLnBrk="1" hangingPunct="1">
              <a:buNone/>
            </a:pPr>
            <a:r>
              <a:rPr lang="zh-CN" altLang="en-US" sz="2000" dirty="0" smtClean="0"/>
              <a:t>    （</a:t>
            </a:r>
            <a:r>
              <a:rPr lang="en-US" altLang="zh-CN" sz="2000" dirty="0"/>
              <a:t>2</a:t>
            </a:r>
            <a:r>
              <a:rPr lang="zh-CN" altLang="en-US" sz="2000" dirty="0"/>
              <a:t>）单击“卸载</a:t>
            </a:r>
            <a:r>
              <a:rPr lang="en-US" altLang="zh-CN" sz="2000" dirty="0"/>
              <a:t>/ </a:t>
            </a:r>
            <a:r>
              <a:rPr lang="zh-CN" altLang="en-US" sz="2000" dirty="0"/>
              <a:t>更改”按钮，将弹出如图 </a:t>
            </a:r>
            <a:r>
              <a:rPr lang="en-US" altLang="zh-CN" sz="2000" dirty="0"/>
              <a:t>1.29 </a:t>
            </a:r>
            <a:r>
              <a:rPr lang="zh-CN" altLang="en-US" sz="2000" dirty="0"/>
              <a:t>所示的对话框</a:t>
            </a:r>
            <a:r>
              <a:rPr lang="zh-CN" altLang="en-US" sz="2000" dirty="0" smtClean="0"/>
              <a:t>。</a:t>
            </a:r>
            <a:endParaRPr lang="en-US" altLang="zh-CN" sz="2000" dirty="0" smtClean="0"/>
          </a:p>
          <a:p>
            <a:pPr marL="0" indent="0" eaLnBrk="1" hangingPunct="1">
              <a:buNone/>
            </a:pPr>
            <a:r>
              <a:rPr lang="zh-CN" altLang="en-US" sz="2000" dirty="0" smtClean="0"/>
              <a:t>    （</a:t>
            </a:r>
            <a:r>
              <a:rPr lang="en-US" altLang="zh-CN" sz="2000" dirty="0"/>
              <a:t>3</a:t>
            </a:r>
            <a:r>
              <a:rPr lang="zh-CN" altLang="en-US" sz="2000" dirty="0"/>
              <a:t>）单击“删除”超链接，根据接下来提示的操作步骤可以将 </a:t>
            </a:r>
            <a:r>
              <a:rPr lang="en-US" altLang="zh-CN" sz="2000" dirty="0" smtClean="0"/>
              <a:t>Microsoft </a:t>
            </a:r>
            <a:r>
              <a:rPr lang="en-US" altLang="zh-CN" sz="2000" dirty="0"/>
              <a:t>SQL </a:t>
            </a:r>
            <a:r>
              <a:rPr lang="en-US" altLang="zh-CN" sz="2000" dirty="0" smtClean="0"/>
              <a:t>Server </a:t>
            </a:r>
            <a:r>
              <a:rPr lang="en-US" altLang="zh-CN" sz="2000" dirty="0"/>
              <a:t>2016</a:t>
            </a:r>
            <a:r>
              <a:rPr lang="zh-CN" altLang="en-US" sz="2000" dirty="0"/>
              <a:t>删除。</a:t>
            </a:r>
            <a:endParaRPr lang="en-US" altLang="zh-CN" sz="2000" dirty="0"/>
          </a:p>
        </p:txBody>
      </p:sp>
    </p:spTree>
    <p:extLst>
      <p:ext uri="{BB962C8B-B14F-4D97-AF65-F5344CB8AC3E}">
        <p14:creationId xmlns:p14="http://schemas.microsoft.com/office/powerpoint/2010/main" val="27080084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项目总结</a:t>
            </a:r>
          </a:p>
        </p:txBody>
      </p:sp>
      <p:sp>
        <p:nvSpPr>
          <p:cNvPr id="11268" name="Rectangle 3"/>
          <p:cNvSpPr>
            <a:spLocks noGrp="1" noChangeArrowheads="1"/>
          </p:cNvSpPr>
          <p:nvPr>
            <p:ph idx="1"/>
          </p:nvPr>
        </p:nvSpPr>
        <p:spPr>
          <a:xfrm>
            <a:off x="523528" y="1124744"/>
            <a:ext cx="8229600" cy="4495800"/>
          </a:xfrm>
        </p:spPr>
        <p:txBody>
          <a:bodyPr/>
          <a:lstStyle/>
          <a:p>
            <a:pPr marL="0" indent="0" eaLnBrk="1" hangingPunct="1">
              <a:buNone/>
            </a:pPr>
            <a:r>
              <a:rPr lang="zh-CN" altLang="en-US" sz="2000" dirty="0"/>
              <a:t>通过本项目学习，要求用户能够了解数据库的概念，独立安装</a:t>
            </a:r>
            <a:r>
              <a:rPr lang="en-US" altLang="zh-CN" sz="2000" dirty="0"/>
              <a:t>SQL Server</a:t>
            </a:r>
            <a:r>
              <a:rPr lang="zh-CN" altLang="en-US" sz="2000" dirty="0"/>
              <a:t>数据库服务器，配置和使用 </a:t>
            </a:r>
            <a:r>
              <a:rPr lang="en-US" altLang="zh-CN" sz="2000" dirty="0"/>
              <a:t>SQL Server </a:t>
            </a:r>
            <a:r>
              <a:rPr lang="zh-CN" altLang="en-US" sz="2000" dirty="0"/>
              <a:t>的管理工具。</a:t>
            </a:r>
          </a:p>
          <a:p>
            <a:pPr eaLnBrk="1" hangingPunct="1"/>
            <a:r>
              <a:rPr lang="en-US" altLang="zh-CN" sz="2000" dirty="0" smtClean="0"/>
              <a:t>SQL </a:t>
            </a:r>
            <a:r>
              <a:rPr lang="en-US" altLang="zh-CN" sz="2000" dirty="0"/>
              <a:t>Server 2016</a:t>
            </a:r>
            <a:r>
              <a:rPr lang="zh-CN" altLang="en-US" sz="2000" dirty="0"/>
              <a:t>主要有 </a:t>
            </a:r>
            <a:r>
              <a:rPr lang="en-US" altLang="zh-CN" sz="2000" dirty="0"/>
              <a:t>4 </a:t>
            </a:r>
            <a:r>
              <a:rPr lang="zh-CN" altLang="en-US" sz="2000" dirty="0"/>
              <a:t>个版本，其中企业版是最全面的 </a:t>
            </a:r>
            <a:r>
              <a:rPr lang="en-US" altLang="zh-CN" sz="2000" dirty="0"/>
              <a:t>SQL Server </a:t>
            </a:r>
            <a:r>
              <a:rPr lang="zh-CN" altLang="en-US" sz="2000" dirty="0"/>
              <a:t>版本。</a:t>
            </a:r>
          </a:p>
          <a:p>
            <a:pPr eaLnBrk="1" hangingPunct="1"/>
            <a:r>
              <a:rPr lang="zh-CN" altLang="en-US" sz="2000" dirty="0" smtClean="0"/>
              <a:t>数据库</a:t>
            </a:r>
            <a:r>
              <a:rPr lang="zh-CN" altLang="en-US" sz="2000" dirty="0"/>
              <a:t>是表和数据库访问对象的集合，其中表分类存储了不同的数据信息。</a:t>
            </a:r>
          </a:p>
          <a:p>
            <a:pPr eaLnBrk="1" hangingPunct="1"/>
            <a:r>
              <a:rPr lang="zh-CN" altLang="en-US" sz="2000" dirty="0" smtClean="0"/>
              <a:t>安装 </a:t>
            </a:r>
            <a:r>
              <a:rPr lang="en-US" altLang="zh-CN" sz="2000" dirty="0"/>
              <a:t>SQL Server 2016</a:t>
            </a:r>
            <a:r>
              <a:rPr lang="zh-CN" altLang="en-US" sz="2000" dirty="0"/>
              <a:t>之前需要首先安装 </a:t>
            </a:r>
            <a:r>
              <a:rPr lang="en-US" altLang="zh-CN" sz="2000" dirty="0"/>
              <a:t>JDK</a:t>
            </a:r>
            <a:r>
              <a:rPr lang="zh-CN" altLang="en-US" sz="2000" dirty="0"/>
              <a:t>。</a:t>
            </a:r>
          </a:p>
          <a:p>
            <a:pPr eaLnBrk="1" hangingPunct="1"/>
            <a:r>
              <a:rPr lang="zh-CN" altLang="en-US" sz="2000" dirty="0" smtClean="0"/>
              <a:t>安装 </a:t>
            </a:r>
            <a:r>
              <a:rPr lang="en-US" altLang="zh-CN" sz="2000" dirty="0"/>
              <a:t>SQL Server 2016</a:t>
            </a:r>
            <a:r>
              <a:rPr lang="zh-CN" altLang="en-US" sz="2000" dirty="0"/>
              <a:t>分成两个阶段，检查测试阶段和安装阶段。</a:t>
            </a:r>
          </a:p>
          <a:p>
            <a:pPr eaLnBrk="1" hangingPunct="1"/>
            <a:r>
              <a:rPr lang="zh-CN" altLang="en-US" sz="2000" dirty="0" smtClean="0"/>
              <a:t>在</a:t>
            </a:r>
            <a:r>
              <a:rPr lang="zh-CN" altLang="en-US" sz="2000" dirty="0"/>
              <a:t>安装 </a:t>
            </a:r>
            <a:r>
              <a:rPr lang="en-US" altLang="zh-CN" sz="2000" dirty="0"/>
              <a:t>SQL Server 2016 </a:t>
            </a:r>
            <a:r>
              <a:rPr lang="zh-CN" altLang="en-US" sz="2000" dirty="0"/>
              <a:t>后，如果需要通过界面方式管理 </a:t>
            </a:r>
            <a:r>
              <a:rPr lang="en-US" altLang="zh-CN" sz="2000" dirty="0"/>
              <a:t>SQL Server</a:t>
            </a:r>
            <a:r>
              <a:rPr lang="zh-CN" altLang="en-US" sz="2000" dirty="0"/>
              <a:t>，必须安装</a:t>
            </a:r>
            <a:r>
              <a:rPr lang="en-US" altLang="zh-CN" sz="2000" dirty="0"/>
              <a:t>SQL Server Management Studio</a:t>
            </a:r>
            <a:r>
              <a:rPr lang="zh-CN" altLang="en-US" sz="2000" dirty="0"/>
              <a:t>（</a:t>
            </a:r>
            <a:r>
              <a:rPr lang="en-US" altLang="zh-CN" sz="2000" dirty="0"/>
              <a:t>SSMS</a:t>
            </a:r>
            <a:r>
              <a:rPr lang="zh-CN" altLang="en-US" sz="2000" dirty="0"/>
              <a:t>）。</a:t>
            </a:r>
          </a:p>
          <a:p>
            <a:pPr eaLnBrk="1" hangingPunct="1"/>
            <a:r>
              <a:rPr lang="en-US" altLang="zh-CN" sz="2000" dirty="0" smtClean="0"/>
              <a:t>SQL </a:t>
            </a:r>
            <a:r>
              <a:rPr lang="en-US" altLang="zh-CN" sz="2000" dirty="0"/>
              <a:t>Server 2016 </a:t>
            </a:r>
            <a:r>
              <a:rPr lang="zh-CN" altLang="en-US" sz="2000" dirty="0"/>
              <a:t>常用的管理工具是 </a:t>
            </a:r>
            <a:r>
              <a:rPr lang="en-US" altLang="zh-CN" sz="2000" dirty="0"/>
              <a:t>SQL Server Management Studio</a:t>
            </a:r>
            <a:r>
              <a:rPr lang="zh-CN" altLang="en-US" sz="2000" dirty="0"/>
              <a:t>（</a:t>
            </a:r>
            <a:r>
              <a:rPr lang="en-US" altLang="zh-CN" sz="2000" dirty="0"/>
              <a:t>SSMS</a:t>
            </a:r>
            <a:r>
              <a:rPr lang="zh-CN" altLang="en-US" sz="2000" dirty="0"/>
              <a:t>），用于访问、配置、管理和开发 </a:t>
            </a:r>
            <a:r>
              <a:rPr lang="en-US" altLang="zh-CN" sz="2000" dirty="0"/>
              <a:t>SQL Server </a:t>
            </a:r>
            <a:r>
              <a:rPr lang="zh-CN" altLang="en-US" sz="2000" dirty="0"/>
              <a:t>组件的集成环境。</a:t>
            </a:r>
            <a:endParaRPr lang="en-US" altLang="zh-CN" sz="2000" dirty="0"/>
          </a:p>
        </p:txBody>
      </p:sp>
    </p:spTree>
    <p:extLst>
      <p:ext uri="{BB962C8B-B14F-4D97-AF65-F5344CB8AC3E}">
        <p14:creationId xmlns:p14="http://schemas.microsoft.com/office/powerpoint/2010/main" val="35985282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39552" y="188640"/>
            <a:ext cx="7391400" cy="563563"/>
          </a:xfrm>
        </p:spPr>
        <p:txBody>
          <a:bodyPr/>
          <a:lstStyle/>
          <a:p>
            <a:pPr eaLnBrk="1" hangingPunct="1"/>
            <a:r>
              <a:rPr lang="zh-CN" altLang="en-US" dirty="0" smtClean="0"/>
              <a:t>项目实战</a:t>
            </a:r>
          </a:p>
        </p:txBody>
      </p:sp>
      <p:sp>
        <p:nvSpPr>
          <p:cNvPr id="11268" name="Rectangle 3"/>
          <p:cNvSpPr>
            <a:spLocks noGrp="1" noChangeArrowheads="1"/>
          </p:cNvSpPr>
          <p:nvPr>
            <p:ph idx="1"/>
          </p:nvPr>
        </p:nvSpPr>
        <p:spPr>
          <a:xfrm>
            <a:off x="539552" y="1052736"/>
            <a:ext cx="8229600" cy="4495800"/>
          </a:xfrm>
        </p:spPr>
        <p:txBody>
          <a:bodyPr/>
          <a:lstStyle/>
          <a:p>
            <a:pPr marL="0" indent="0" eaLnBrk="1" hangingPunct="1">
              <a:buNone/>
            </a:pPr>
            <a:r>
              <a:rPr lang="en-US" altLang="zh-CN" sz="2400" dirty="0"/>
              <a:t>【</a:t>
            </a:r>
            <a:r>
              <a:rPr lang="zh-CN" altLang="en-US" sz="2400" dirty="0"/>
              <a:t>项目实战背景</a:t>
            </a:r>
            <a:r>
              <a:rPr lang="en-US" altLang="zh-CN" sz="2400" dirty="0" smtClean="0"/>
              <a:t>】</a:t>
            </a:r>
          </a:p>
          <a:p>
            <a:pPr marL="0" indent="0" eaLnBrk="1" hangingPunct="1">
              <a:buNone/>
            </a:pPr>
            <a:r>
              <a:rPr lang="zh-CN" altLang="en-US" sz="2000" dirty="0" smtClean="0"/>
              <a:t>    信息</a:t>
            </a:r>
            <a:r>
              <a:rPr lang="zh-CN" altLang="en-US" sz="2000" dirty="0"/>
              <a:t>研究院开发一款学籍管理系统项目，小张是信息研究院的数据库管理员，</a:t>
            </a:r>
            <a:r>
              <a:rPr lang="zh-CN" altLang="en-US" sz="2000" dirty="0" smtClean="0"/>
              <a:t>为了配合</a:t>
            </a:r>
            <a:r>
              <a:rPr lang="zh-CN" altLang="en-US" sz="2000" dirty="0"/>
              <a:t>项目实施，根据项目需求分析，需要在数据库服务器上安装</a:t>
            </a:r>
            <a:r>
              <a:rPr lang="en-US" altLang="zh-CN" sz="2000" dirty="0"/>
              <a:t>SQL Server 2016 </a:t>
            </a:r>
            <a:r>
              <a:rPr lang="zh-CN" altLang="en-US" sz="2000" dirty="0" smtClean="0"/>
              <a:t>数据库管理系统</a:t>
            </a:r>
            <a:r>
              <a:rPr lang="zh-CN" altLang="en-US" sz="2000" dirty="0"/>
              <a:t>，并进行环境配置</a:t>
            </a:r>
            <a:r>
              <a:rPr lang="zh-CN" altLang="en-US" sz="2000" dirty="0" smtClean="0"/>
              <a:t>。</a:t>
            </a:r>
            <a:endParaRPr lang="en-US" altLang="zh-CN" sz="2000" dirty="0" smtClean="0"/>
          </a:p>
          <a:p>
            <a:pPr marL="0" indent="0" eaLnBrk="1" hangingPunct="1">
              <a:buNone/>
            </a:pPr>
            <a:r>
              <a:rPr lang="en-US" altLang="zh-CN" sz="2000" dirty="0"/>
              <a:t>【</a:t>
            </a:r>
            <a:r>
              <a:rPr lang="zh-CN" altLang="en-US" sz="2000" dirty="0"/>
              <a:t>项目实战内容</a:t>
            </a:r>
            <a:r>
              <a:rPr lang="en-US" altLang="zh-CN" sz="2000" dirty="0"/>
              <a:t>】</a:t>
            </a:r>
            <a:endParaRPr lang="zh-CN" altLang="en-US" sz="2000" dirty="0"/>
          </a:p>
          <a:p>
            <a:pPr marL="0" indent="0" eaLnBrk="1" hangingPunct="1">
              <a:buNone/>
            </a:pPr>
            <a:r>
              <a:rPr lang="zh-CN" altLang="en-US" sz="2000" dirty="0" smtClean="0"/>
              <a:t>    任务 </a:t>
            </a:r>
            <a:r>
              <a:rPr lang="en-US" altLang="zh-CN" sz="2000" dirty="0"/>
              <a:t>1</a:t>
            </a:r>
            <a:r>
              <a:rPr lang="zh-CN" altLang="en-US" sz="2000" dirty="0"/>
              <a:t>：安装 </a:t>
            </a:r>
            <a:r>
              <a:rPr lang="en-US" altLang="zh-CN" sz="2000" dirty="0"/>
              <a:t>JDK</a:t>
            </a:r>
            <a:r>
              <a:rPr lang="zh-CN" altLang="en-US" sz="2000" dirty="0"/>
              <a:t>。</a:t>
            </a:r>
          </a:p>
          <a:p>
            <a:pPr marL="0" indent="0" eaLnBrk="1" hangingPunct="1">
              <a:buNone/>
            </a:pPr>
            <a:r>
              <a:rPr lang="zh-CN" altLang="en-US" sz="2000" dirty="0" smtClean="0"/>
              <a:t>    任务 </a:t>
            </a:r>
            <a:r>
              <a:rPr lang="en-US" altLang="zh-CN" sz="2000" dirty="0"/>
              <a:t>2</a:t>
            </a:r>
            <a:r>
              <a:rPr lang="zh-CN" altLang="en-US" sz="2000" dirty="0"/>
              <a:t>：安装 </a:t>
            </a:r>
            <a:r>
              <a:rPr lang="en-US" altLang="zh-CN" sz="2000" dirty="0"/>
              <a:t>SQL Server 2016</a:t>
            </a:r>
            <a:r>
              <a:rPr lang="zh-CN" altLang="en-US" sz="2000" dirty="0"/>
              <a:t>及其组件。</a:t>
            </a:r>
          </a:p>
          <a:p>
            <a:pPr marL="0" indent="0" eaLnBrk="1" hangingPunct="1">
              <a:buNone/>
            </a:pPr>
            <a:r>
              <a:rPr lang="zh-CN" altLang="en-US" sz="2000" dirty="0" smtClean="0"/>
              <a:t>    任务 </a:t>
            </a:r>
            <a:r>
              <a:rPr lang="en-US" altLang="zh-CN" sz="2000" dirty="0"/>
              <a:t>3</a:t>
            </a:r>
            <a:r>
              <a:rPr lang="zh-CN" altLang="en-US" sz="2000" dirty="0"/>
              <a:t>：安装 </a:t>
            </a:r>
            <a:r>
              <a:rPr lang="en-US" altLang="zh-CN" sz="2000" dirty="0"/>
              <a:t>SQL Server Management Studio</a:t>
            </a:r>
            <a:r>
              <a:rPr lang="zh-CN" altLang="en-US" sz="2000" dirty="0"/>
              <a:t>（</a:t>
            </a:r>
            <a:r>
              <a:rPr lang="en-US" altLang="zh-CN" sz="2000" dirty="0"/>
              <a:t>SSMS</a:t>
            </a:r>
            <a:r>
              <a:rPr lang="zh-CN" altLang="en-US" sz="2000" dirty="0"/>
              <a:t>）。</a:t>
            </a:r>
          </a:p>
          <a:p>
            <a:pPr marL="0" indent="0" eaLnBrk="1" hangingPunct="1">
              <a:buNone/>
            </a:pPr>
            <a:r>
              <a:rPr lang="zh-CN" altLang="en-US" sz="2000" dirty="0" smtClean="0"/>
              <a:t>    任务 </a:t>
            </a:r>
            <a:r>
              <a:rPr lang="en-US" altLang="zh-CN" sz="2000" dirty="0" smtClean="0"/>
              <a:t>4</a:t>
            </a:r>
            <a:r>
              <a:rPr lang="zh-CN" altLang="en-US" sz="2000" dirty="0"/>
              <a:t>：配置</a:t>
            </a:r>
            <a:r>
              <a:rPr lang="en-US" altLang="zh-CN" sz="2000" dirty="0"/>
              <a:t>SQL Server 2016</a:t>
            </a:r>
            <a:r>
              <a:rPr lang="zh-CN" altLang="en-US" sz="2000" dirty="0"/>
              <a:t>环境。</a:t>
            </a:r>
            <a:endParaRPr lang="en-US" altLang="zh-CN" sz="2000" dirty="0"/>
          </a:p>
        </p:txBody>
      </p:sp>
    </p:spTree>
    <p:extLst>
      <p:ext uri="{BB962C8B-B14F-4D97-AF65-F5344CB8AC3E}">
        <p14:creationId xmlns:p14="http://schemas.microsoft.com/office/powerpoint/2010/main" val="17787321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539552" y="188640"/>
            <a:ext cx="7391400" cy="563563"/>
          </a:xfrm>
        </p:spPr>
        <p:txBody>
          <a:bodyPr/>
          <a:lstStyle/>
          <a:p>
            <a:pPr eaLnBrk="1" hangingPunct="1"/>
            <a:r>
              <a:rPr lang="zh-CN" altLang="en-US" smtClean="0"/>
              <a:t>知识重点</a:t>
            </a:r>
          </a:p>
        </p:txBody>
      </p:sp>
      <p:sp>
        <p:nvSpPr>
          <p:cNvPr id="424963" name="Rectangle 3"/>
          <p:cNvSpPr>
            <a:spLocks noGrp="1" noChangeArrowheads="1"/>
          </p:cNvSpPr>
          <p:nvPr>
            <p:ph idx="1"/>
          </p:nvPr>
        </p:nvSpPr>
        <p:spPr>
          <a:xfrm>
            <a:off x="468313" y="1700213"/>
            <a:ext cx="7920037" cy="4176712"/>
          </a:xfrm>
        </p:spPr>
        <p:txBody>
          <a:bodyPr/>
          <a:lstStyle/>
          <a:p>
            <a:pPr marL="0" lvl="0" indent="0">
              <a:buNone/>
            </a:pPr>
            <a:r>
              <a:rPr lang="en-US" altLang="zh-CN" sz="2400" dirty="0"/>
              <a:t>»  SQL Server 2016</a:t>
            </a:r>
            <a:r>
              <a:rPr lang="zh-CN" altLang="en-US" sz="2400" dirty="0"/>
              <a:t>的安装配置</a:t>
            </a:r>
          </a:p>
          <a:p>
            <a:pPr marL="0" lvl="0" indent="0">
              <a:buNone/>
            </a:pPr>
            <a:r>
              <a:rPr lang="en-US" altLang="zh-CN" sz="2400" dirty="0"/>
              <a:t>»  SQL Server 2016</a:t>
            </a:r>
            <a:r>
              <a:rPr lang="zh-CN" altLang="en-US" sz="2400" dirty="0"/>
              <a:t>管理工具的使用</a:t>
            </a:r>
          </a:p>
          <a:p>
            <a:pPr marL="0" lvl="0" indent="0">
              <a:buNone/>
            </a:pPr>
            <a:r>
              <a:rPr lang="en-US" altLang="zh-CN" sz="2400" dirty="0"/>
              <a:t>»  </a:t>
            </a:r>
            <a:r>
              <a:rPr lang="zh-CN" altLang="en-US" sz="2400" dirty="0"/>
              <a:t>启动 </a:t>
            </a:r>
            <a:r>
              <a:rPr lang="en-US" altLang="zh-CN" sz="2400" dirty="0"/>
              <a:t>SQL Server 2016 </a:t>
            </a:r>
            <a:r>
              <a:rPr lang="zh-CN" altLang="en-US" sz="2400" dirty="0"/>
              <a:t>相关服务</a:t>
            </a:r>
            <a:endParaRPr lang="zh-CN" altLang="zh-CN" sz="24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539552" y="188640"/>
            <a:ext cx="7391400" cy="563563"/>
          </a:xfrm>
        </p:spPr>
        <p:txBody>
          <a:bodyPr/>
          <a:lstStyle/>
          <a:p>
            <a:pPr eaLnBrk="1" hangingPunct="1"/>
            <a:r>
              <a:rPr lang="zh-CN" altLang="en-US" smtClean="0"/>
              <a:t>知识难点</a:t>
            </a:r>
          </a:p>
        </p:txBody>
      </p:sp>
      <p:sp>
        <p:nvSpPr>
          <p:cNvPr id="424963" name="Rectangle 3"/>
          <p:cNvSpPr>
            <a:spLocks noGrp="1" noChangeArrowheads="1"/>
          </p:cNvSpPr>
          <p:nvPr>
            <p:ph idx="1"/>
          </p:nvPr>
        </p:nvSpPr>
        <p:spPr>
          <a:xfrm>
            <a:off x="468313" y="1700213"/>
            <a:ext cx="7920037" cy="4176712"/>
          </a:xfrm>
        </p:spPr>
        <p:txBody>
          <a:bodyPr/>
          <a:lstStyle/>
          <a:p>
            <a:pPr marL="0" lvl="0" indent="0">
              <a:buNone/>
            </a:pPr>
            <a:r>
              <a:rPr lang="en-US" altLang="zh-CN" sz="2400" dirty="0"/>
              <a:t>»  </a:t>
            </a:r>
            <a:r>
              <a:rPr lang="zh-CN" altLang="en-US" sz="2400" dirty="0"/>
              <a:t>数据库中涉及的几个基本概念</a:t>
            </a:r>
          </a:p>
          <a:p>
            <a:pPr marL="0" lvl="0" indent="0">
              <a:buNone/>
            </a:pPr>
            <a:r>
              <a:rPr lang="en-US" altLang="zh-CN" sz="2400" dirty="0"/>
              <a:t>»  SQL Server 2016</a:t>
            </a:r>
            <a:r>
              <a:rPr lang="zh-CN" altLang="en-US" sz="2400" dirty="0"/>
              <a:t>管理工具的应用</a:t>
            </a:r>
            <a:endParaRPr lang="zh-CN" altLang="zh-CN"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smtClean="0"/>
              <a:t>学习任务一   </a:t>
            </a:r>
            <a:r>
              <a:rPr lang="en-US" altLang="zh-CN" dirty="0" smtClean="0"/>
              <a:t> </a:t>
            </a:r>
            <a:r>
              <a:rPr lang="zh-CN" altLang="en-US" dirty="0" smtClean="0"/>
              <a:t>安装</a:t>
            </a:r>
            <a:r>
              <a:rPr lang="en-US" altLang="zh-CN" dirty="0" smtClean="0"/>
              <a:t>JDK</a:t>
            </a:r>
            <a:endParaRPr lang="zh-CN" altLang="en-US" dirty="0" smtClean="0"/>
          </a:p>
        </p:txBody>
      </p:sp>
      <p:sp>
        <p:nvSpPr>
          <p:cNvPr id="45060" name="Rectangle 3"/>
          <p:cNvSpPr>
            <a:spLocks noGrp="1" noChangeArrowheads="1"/>
          </p:cNvSpPr>
          <p:nvPr>
            <p:ph idx="1"/>
          </p:nvPr>
        </p:nvSpPr>
        <p:spPr>
          <a:xfrm>
            <a:off x="467544" y="1412776"/>
            <a:ext cx="8229600" cy="4495800"/>
          </a:xfrm>
          <a:noFill/>
        </p:spPr>
        <p:txBody>
          <a:bodyPr/>
          <a:lstStyle/>
          <a:p>
            <a:pPr marL="533400" indent="-533400" eaLnBrk="1" hangingPunct="1"/>
            <a:r>
              <a:rPr lang="zh-CN" altLang="en-US" dirty="0" smtClean="0"/>
              <a:t>任务描述</a:t>
            </a:r>
          </a:p>
          <a:p>
            <a:pPr marL="0" indent="0" eaLnBrk="1" hangingPunct="1">
              <a:buNone/>
            </a:pPr>
            <a:r>
              <a:rPr lang="zh-CN" altLang="en-US" sz="1800" b="1" dirty="0" smtClean="0">
                <a:latin typeface="仿宋" panose="02010609060101010101" pitchFamily="49" charset="-122"/>
                <a:ea typeface="仿宋" panose="02010609060101010101" pitchFamily="49" charset="-122"/>
              </a:rPr>
              <a:t>     在 </a:t>
            </a:r>
            <a:r>
              <a:rPr lang="en-US" altLang="zh-CN" sz="1800" b="1" dirty="0">
                <a:latin typeface="仿宋" panose="02010609060101010101" pitchFamily="49" charset="-122"/>
                <a:ea typeface="仿宋" panose="02010609060101010101" pitchFamily="49" charset="-122"/>
              </a:rPr>
              <a:t>Oracle </a:t>
            </a:r>
            <a:r>
              <a:rPr lang="zh-CN" altLang="en-US" sz="1800" b="1" dirty="0">
                <a:latin typeface="仿宋" panose="02010609060101010101" pitchFamily="49" charset="-122"/>
                <a:ea typeface="仿宋" panose="02010609060101010101" pitchFamily="49" charset="-122"/>
              </a:rPr>
              <a:t>官网 </a:t>
            </a:r>
            <a:r>
              <a:rPr lang="en-US" altLang="zh-CN" sz="1800" b="1" dirty="0">
                <a:latin typeface="仿宋" panose="02010609060101010101" pitchFamily="49" charset="-122"/>
                <a:ea typeface="仿宋" panose="02010609060101010101" pitchFamily="49" charset="-122"/>
              </a:rPr>
              <a:t>http://www.oracle.com/technetwork/java/javase/downloads/index.html </a:t>
            </a:r>
            <a:r>
              <a:rPr lang="zh-CN" altLang="en-US" sz="1800" b="1" dirty="0">
                <a:latin typeface="仿宋" panose="02010609060101010101" pitchFamily="49" charset="-122"/>
                <a:ea typeface="仿宋" panose="02010609060101010101" pitchFamily="49" charset="-122"/>
              </a:rPr>
              <a:t>上</a:t>
            </a:r>
          </a:p>
          <a:p>
            <a:pPr marL="0" indent="0" eaLnBrk="1" hangingPunct="1">
              <a:buNone/>
            </a:pPr>
            <a:r>
              <a:rPr lang="zh-CN" altLang="en-US" sz="1800" b="1" dirty="0">
                <a:latin typeface="仿宋" panose="02010609060101010101" pitchFamily="49" charset="-122"/>
                <a:ea typeface="仿宋" panose="02010609060101010101" pitchFamily="49" charset="-122"/>
              </a:rPr>
              <a:t>下载</a:t>
            </a:r>
            <a:r>
              <a:rPr lang="en-US" altLang="zh-CN" sz="1800" b="1" dirty="0">
                <a:latin typeface="仿宋" panose="02010609060101010101" pitchFamily="49" charset="-122"/>
                <a:ea typeface="仿宋" panose="02010609060101010101" pitchFamily="49" charset="-122"/>
              </a:rPr>
              <a:t>JDK8 </a:t>
            </a:r>
            <a:r>
              <a:rPr lang="zh-CN" altLang="en-US" sz="1800" b="1" dirty="0">
                <a:latin typeface="仿宋" panose="02010609060101010101" pitchFamily="49" charset="-122"/>
                <a:ea typeface="仿宋" panose="02010609060101010101" pitchFamily="49" charset="-122"/>
              </a:rPr>
              <a:t>安装包，下载得到的可执行文件，启动安装向导进项安装并配置。</a:t>
            </a:r>
            <a:endParaRPr lang="en-US" altLang="zh-CN" sz="1800" b="1" dirty="0" smtClean="0">
              <a:latin typeface="仿宋" panose="02010609060101010101" pitchFamily="49" charset="-122"/>
              <a:ea typeface="仿宋" panose="02010609060101010101" pitchFamily="49" charset="-122"/>
            </a:endParaRPr>
          </a:p>
          <a:p>
            <a:pPr marL="533400" indent="-533400" eaLnBrk="1" hangingPunct="1"/>
            <a:r>
              <a:rPr lang="zh-CN" altLang="en-US" dirty="0" smtClean="0"/>
              <a:t>任务目标</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）能够正确安装 </a:t>
            </a:r>
            <a:r>
              <a:rPr lang="en-US" altLang="zh-CN" sz="1800" b="1" dirty="0">
                <a:latin typeface="仿宋" panose="02010609060101010101" pitchFamily="49" charset="-122"/>
                <a:ea typeface="仿宋" panose="02010609060101010101" pitchFamily="49" charset="-122"/>
                <a:cs typeface="+mn-cs"/>
              </a:rPr>
              <a:t>JDK</a:t>
            </a:r>
            <a:r>
              <a:rPr lang="zh-CN" altLang="en-US" sz="1800" b="1" dirty="0">
                <a:latin typeface="仿宋" panose="02010609060101010101" pitchFamily="49" charset="-122"/>
                <a:ea typeface="仿宋" panose="02010609060101010101" pitchFamily="49" charset="-122"/>
                <a:cs typeface="+mn-cs"/>
              </a:rPr>
              <a:t>。</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）会设置环境变量。</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）能够测试是否安装成功。</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4</a:t>
            </a:r>
            <a:r>
              <a:rPr lang="zh-CN" altLang="en-US" sz="1800" b="1" dirty="0">
                <a:latin typeface="仿宋" panose="02010609060101010101" pitchFamily="49" charset="-122"/>
                <a:ea typeface="仿宋" panose="02010609060101010101" pitchFamily="49" charset="-122"/>
                <a:cs typeface="+mn-cs"/>
              </a:rPr>
              <a:t>）了解国内外软件状况，激发科学报国的理念。</a:t>
            </a:r>
          </a:p>
          <a:p>
            <a:pPr marL="533400" indent="-533400" eaLnBrk="1" hangingPunct="1"/>
            <a:r>
              <a:rPr lang="zh-CN" altLang="en-US" dirty="0" smtClean="0"/>
              <a:t>任务分析</a:t>
            </a:r>
            <a:endParaRPr lang="en-US" altLang="zh-CN" dirty="0" smtClean="0"/>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要安装 </a:t>
            </a:r>
            <a:r>
              <a:rPr lang="en-US" altLang="zh-CN" sz="1800" b="1" dirty="0">
                <a:latin typeface="仿宋" panose="02010609060101010101" pitchFamily="49" charset="-122"/>
                <a:ea typeface="仿宋" panose="02010609060101010101" pitchFamily="49" charset="-122"/>
                <a:cs typeface="+mn-cs"/>
              </a:rPr>
              <a:t>JDK</a:t>
            </a:r>
            <a:r>
              <a:rPr lang="zh-CN" altLang="en-US" sz="1800" b="1" dirty="0">
                <a:latin typeface="仿宋" panose="02010609060101010101" pitchFamily="49" charset="-122"/>
                <a:ea typeface="仿宋" panose="02010609060101010101" pitchFamily="49" charset="-122"/>
                <a:cs typeface="+mn-cs"/>
              </a:rPr>
              <a:t>，首先在官网上下载安装包，然后按步骤安装并配置环境。</a:t>
            </a:r>
            <a:endParaRPr lang="en-US" altLang="zh-CN" sz="1800" b="1" dirty="0">
              <a:latin typeface="仿宋" panose="02010609060101010101" pitchFamily="49" charset="-122"/>
              <a:ea typeface="仿宋" panose="02010609060101010101" pitchFamily="49" charset="-122"/>
              <a:cs typeface="+mn-cs"/>
            </a:endParaRPr>
          </a:p>
          <a:p>
            <a:pPr marL="914400" lvl="1" indent="-457200" eaLnBrk="1" hangingPunct="1">
              <a:buFont typeface="Wingdings" pitchFamily="2" charset="2"/>
              <a:buNone/>
            </a:pPr>
            <a:endParaRPr lang="zh-CN" altLang="en-US" dirty="0" smtClean="0"/>
          </a:p>
        </p:txBody>
      </p:sp>
    </p:spTree>
    <p:extLst>
      <p:ext uri="{BB962C8B-B14F-4D97-AF65-F5344CB8AC3E}">
        <p14:creationId xmlns:p14="http://schemas.microsoft.com/office/powerpoint/2010/main" val="23786247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smtClean="0"/>
              <a:t>学习任务一   </a:t>
            </a:r>
            <a:r>
              <a:rPr lang="en-US" altLang="zh-CN" dirty="0" smtClean="0"/>
              <a:t> </a:t>
            </a:r>
            <a:r>
              <a:rPr lang="zh-CN" altLang="en-US" dirty="0" smtClean="0"/>
              <a:t>安装</a:t>
            </a:r>
            <a:r>
              <a:rPr lang="en-US" altLang="zh-CN" dirty="0" smtClean="0"/>
              <a:t>JDK</a:t>
            </a:r>
            <a:endParaRPr lang="zh-CN" altLang="en-US" dirty="0" smtClean="0"/>
          </a:p>
        </p:txBody>
      </p:sp>
      <p:sp>
        <p:nvSpPr>
          <p:cNvPr id="45060" name="Rectangle 3"/>
          <p:cNvSpPr>
            <a:spLocks noGrp="1" noChangeArrowheads="1"/>
          </p:cNvSpPr>
          <p:nvPr>
            <p:ph idx="1"/>
          </p:nvPr>
        </p:nvSpPr>
        <p:spPr>
          <a:xfrm>
            <a:off x="473075" y="1701800"/>
            <a:ext cx="8229600" cy="4495800"/>
          </a:xfrm>
          <a:noFill/>
        </p:spPr>
        <p:txBody>
          <a:bodyPr/>
          <a:lstStyle/>
          <a:p>
            <a:pPr marL="533400" indent="-533400" eaLnBrk="1" hangingPunct="1"/>
            <a:r>
              <a:rPr lang="zh-CN" altLang="en-US" dirty="0" smtClean="0"/>
              <a:t>任务实施</a:t>
            </a: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smtClean="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）访问 </a:t>
            </a:r>
            <a:r>
              <a:rPr lang="en-US" altLang="zh-CN" sz="1800" b="1" dirty="0">
                <a:latin typeface="仿宋" panose="02010609060101010101" pitchFamily="49" charset="-122"/>
                <a:ea typeface="仿宋" panose="02010609060101010101" pitchFamily="49" charset="-122"/>
                <a:cs typeface="+mn-cs"/>
              </a:rPr>
              <a:t>Oracle</a:t>
            </a:r>
            <a:r>
              <a:rPr lang="zh-CN" altLang="en-US" sz="1800" b="1" dirty="0">
                <a:latin typeface="仿宋" panose="02010609060101010101" pitchFamily="49" charset="-122"/>
                <a:ea typeface="仿宋" panose="02010609060101010101" pitchFamily="49" charset="-122"/>
                <a:cs typeface="+mn-cs"/>
              </a:rPr>
              <a:t>官网 </a:t>
            </a:r>
            <a:r>
              <a:rPr lang="en-US" altLang="zh-CN" sz="1800" b="1" dirty="0">
                <a:latin typeface="仿宋" panose="02010609060101010101" pitchFamily="49" charset="-122"/>
                <a:ea typeface="仿宋" panose="02010609060101010101" pitchFamily="49" charset="-122"/>
                <a:cs typeface="+mn-cs"/>
              </a:rPr>
              <a:t>Java </a:t>
            </a:r>
            <a:r>
              <a:rPr lang="zh-CN" altLang="en-US" sz="1800" b="1" dirty="0">
                <a:latin typeface="仿宋" panose="02010609060101010101" pitchFamily="49" charset="-122"/>
                <a:ea typeface="仿宋" panose="02010609060101010101" pitchFamily="49" charset="-122"/>
                <a:cs typeface="+mn-cs"/>
              </a:rPr>
              <a:t>主题页。</a:t>
            </a:r>
            <a:endParaRPr lang="zh-CN" altLang="en-US"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）选择合适的</a:t>
            </a:r>
            <a:r>
              <a:rPr lang="en-US" altLang="zh-CN" sz="1800" b="1" dirty="0">
                <a:latin typeface="仿宋" panose="02010609060101010101" pitchFamily="49" charset="-122"/>
                <a:ea typeface="仿宋" panose="02010609060101010101" pitchFamily="49" charset="-122"/>
                <a:cs typeface="+mn-cs"/>
              </a:rPr>
              <a:t>JDK </a:t>
            </a:r>
            <a:r>
              <a:rPr lang="zh-CN" altLang="en-US" sz="1800" b="1" dirty="0">
                <a:latin typeface="仿宋" panose="02010609060101010101" pitchFamily="49" charset="-122"/>
                <a:ea typeface="仿宋" panose="02010609060101010101" pitchFamily="49" charset="-122"/>
                <a:cs typeface="+mn-cs"/>
              </a:rPr>
              <a:t>版本下载。</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）安装</a:t>
            </a:r>
            <a:r>
              <a:rPr lang="en-US" altLang="zh-CN" sz="1800" b="1" dirty="0">
                <a:latin typeface="仿宋" panose="02010609060101010101" pitchFamily="49" charset="-122"/>
                <a:ea typeface="仿宋" panose="02010609060101010101" pitchFamily="49" charset="-122"/>
                <a:cs typeface="+mn-cs"/>
              </a:rPr>
              <a:t>JDK</a:t>
            </a:r>
            <a:r>
              <a:rPr lang="zh-CN" altLang="en-US" sz="1800" b="1" dirty="0" smtClean="0">
                <a:latin typeface="仿宋" panose="02010609060101010101" pitchFamily="49" charset="-122"/>
                <a:ea typeface="仿宋" panose="02010609060101010101" pitchFamily="49" charset="-122"/>
                <a:cs typeface="+mn-cs"/>
              </a:rPr>
              <a:t>。</a:t>
            </a:r>
            <a:endParaRPr lang="zh-CN" altLang="en-US" sz="1800" b="1" dirty="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4</a:t>
            </a:r>
            <a:r>
              <a:rPr lang="zh-CN" altLang="en-US" sz="1800" b="1" dirty="0">
                <a:latin typeface="仿宋" panose="02010609060101010101" pitchFamily="49" charset="-122"/>
                <a:ea typeface="仿宋" panose="02010609060101010101" pitchFamily="49" charset="-122"/>
                <a:cs typeface="+mn-cs"/>
              </a:rPr>
              <a:t>）设置环境变量</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5</a:t>
            </a:r>
            <a:r>
              <a:rPr lang="zh-CN" altLang="en-US" sz="1800" b="1" dirty="0">
                <a:latin typeface="仿宋" panose="02010609060101010101" pitchFamily="49" charset="-122"/>
                <a:ea typeface="仿宋" panose="02010609060101010101" pitchFamily="49" charset="-122"/>
                <a:cs typeface="+mn-cs"/>
              </a:rPr>
              <a:t>）测试</a:t>
            </a:r>
            <a:r>
              <a:rPr lang="zh-CN" altLang="en-US" sz="1800" b="1" dirty="0" smtClean="0">
                <a:latin typeface="仿宋" panose="02010609060101010101" pitchFamily="49" charset="-122"/>
                <a:ea typeface="仿宋" panose="02010609060101010101" pitchFamily="49" charset="-122"/>
                <a:cs typeface="+mn-cs"/>
              </a:rPr>
              <a:t>安装。</a:t>
            </a:r>
            <a:endParaRPr lang="zh-CN" altLang="en-US" sz="1800" b="1" dirty="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2"/>
          <a:stretch>
            <a:fillRect/>
          </a:stretch>
        </p:blipFill>
        <p:spPr>
          <a:xfrm>
            <a:off x="5868144" y="3789040"/>
            <a:ext cx="1316638" cy="684251"/>
          </a:xfrm>
          <a:prstGeom prst="rect">
            <a:avLst/>
          </a:prstGeom>
        </p:spPr>
      </p:pic>
    </p:spTree>
    <p:extLst>
      <p:ext uri="{BB962C8B-B14F-4D97-AF65-F5344CB8AC3E}">
        <p14:creationId xmlns:p14="http://schemas.microsoft.com/office/powerpoint/2010/main" val="17054226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a:xfrm>
            <a:off x="611560" y="188640"/>
            <a:ext cx="7391400" cy="563563"/>
          </a:xfrm>
        </p:spPr>
        <p:txBody>
          <a:bodyPr/>
          <a:lstStyle/>
          <a:p>
            <a:pPr eaLnBrk="1" hangingPunct="1"/>
            <a:r>
              <a:rPr lang="zh-CN" altLang="en-US" dirty="0" smtClean="0"/>
              <a:t>学习任务二   </a:t>
            </a:r>
            <a:r>
              <a:rPr lang="en-US" altLang="zh-CN" dirty="0" smtClean="0"/>
              <a:t> SQL Server 2016</a:t>
            </a:r>
            <a:r>
              <a:rPr lang="zh-CN" altLang="en-US" dirty="0" smtClean="0"/>
              <a:t>及其组件安装 </a:t>
            </a:r>
            <a:br>
              <a:rPr lang="zh-CN" altLang="en-US" dirty="0" smtClean="0"/>
            </a:br>
            <a:endParaRPr lang="zh-CN" altLang="en-US" dirty="0" smtClean="0"/>
          </a:p>
        </p:txBody>
      </p:sp>
      <p:sp>
        <p:nvSpPr>
          <p:cNvPr id="5" name="Rectangle 3"/>
          <p:cNvSpPr>
            <a:spLocks noGrp="1" noChangeArrowheads="1"/>
          </p:cNvSpPr>
          <p:nvPr>
            <p:ph idx="1"/>
          </p:nvPr>
        </p:nvSpPr>
        <p:spPr>
          <a:xfrm>
            <a:off x="467544" y="1052736"/>
            <a:ext cx="8229600" cy="5328592"/>
          </a:xfrm>
          <a:noFill/>
        </p:spPr>
        <p:txBody>
          <a:bodyPr/>
          <a:lstStyle/>
          <a:p>
            <a:pPr marL="533400" indent="-533400" eaLnBrk="1" hangingPunct="1"/>
            <a:r>
              <a:rPr lang="zh-CN" altLang="en-US" dirty="0" smtClean="0"/>
              <a:t>任务描述</a:t>
            </a:r>
          </a:p>
          <a:p>
            <a:pPr marL="0" indent="539750" eaLnBrk="1" hangingPunct="1">
              <a:buNone/>
            </a:pPr>
            <a:r>
              <a:rPr lang="zh-CN" altLang="en-US" sz="1800" b="1" dirty="0">
                <a:latin typeface="仿宋" panose="02010609060101010101" pitchFamily="49" charset="-122"/>
                <a:ea typeface="仿宋" panose="02010609060101010101" pitchFamily="49" charset="-122"/>
              </a:rPr>
              <a:t>运行 </a:t>
            </a:r>
            <a:r>
              <a:rPr lang="en-US" altLang="zh-CN" sz="1800" b="1" dirty="0">
                <a:latin typeface="仿宋" panose="02010609060101010101" pitchFamily="49" charset="-122"/>
                <a:ea typeface="仿宋" panose="02010609060101010101" pitchFamily="49" charset="-122"/>
              </a:rPr>
              <a:t>SQL Server 2016 </a:t>
            </a:r>
            <a:r>
              <a:rPr lang="zh-CN" altLang="en-US" sz="1800" b="1" dirty="0">
                <a:latin typeface="仿宋" panose="02010609060101010101" pitchFamily="49" charset="-122"/>
                <a:ea typeface="仿宋" panose="02010609060101010101" pitchFamily="49" charset="-122"/>
              </a:rPr>
              <a:t>安装包中的 </a:t>
            </a:r>
            <a:r>
              <a:rPr lang="en-US" altLang="zh-CN" sz="1800" b="1" dirty="0">
                <a:latin typeface="仿宋" panose="02010609060101010101" pitchFamily="49" charset="-122"/>
                <a:ea typeface="仿宋" panose="02010609060101010101" pitchFamily="49" charset="-122"/>
              </a:rPr>
              <a:t>setup.exe </a:t>
            </a:r>
            <a:r>
              <a:rPr lang="zh-CN" altLang="en-US" sz="1800" b="1" dirty="0">
                <a:latin typeface="仿宋" panose="02010609060101010101" pitchFamily="49" charset="-122"/>
                <a:ea typeface="仿宋" panose="02010609060101010101" pitchFamily="49" charset="-122"/>
              </a:rPr>
              <a:t>文件，根据安装向导</a:t>
            </a:r>
          </a:p>
          <a:p>
            <a:pPr marL="0" indent="539750" eaLnBrk="1" hangingPunct="1">
              <a:buNone/>
            </a:pPr>
            <a:r>
              <a:rPr lang="zh-CN" altLang="en-US" sz="1800" b="1" dirty="0">
                <a:latin typeface="仿宋" panose="02010609060101010101" pitchFamily="49" charset="-122"/>
                <a:ea typeface="仿宋" panose="02010609060101010101" pitchFamily="49" charset="-122"/>
              </a:rPr>
              <a:t>的提示，按照正确步骤进行安装和配置，同时根据用户需要选择安装</a:t>
            </a:r>
          </a:p>
          <a:p>
            <a:pPr marL="0" indent="539750" eaLnBrk="1" hangingPunct="1">
              <a:buNone/>
            </a:pPr>
            <a:r>
              <a:rPr lang="zh-CN" altLang="en-US" sz="1800" b="1" dirty="0">
                <a:latin typeface="仿宋" panose="02010609060101010101" pitchFamily="49" charset="-122"/>
                <a:ea typeface="仿宋" panose="02010609060101010101" pitchFamily="49" charset="-122"/>
              </a:rPr>
              <a:t>相应的组件。 </a:t>
            </a:r>
            <a:endParaRPr lang="en-US" altLang="zh-CN" sz="1800" b="1" dirty="0" smtClean="0">
              <a:latin typeface="仿宋" panose="02010609060101010101" pitchFamily="49" charset="-122"/>
              <a:ea typeface="仿宋" panose="02010609060101010101" pitchFamily="49" charset="-122"/>
            </a:endParaRPr>
          </a:p>
          <a:p>
            <a:pPr marL="533400" indent="-533400" eaLnBrk="1" hangingPunct="1"/>
            <a:r>
              <a:rPr lang="zh-CN" altLang="en-US" dirty="0" smtClean="0"/>
              <a:t>任务目标</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）能够正确安装 </a:t>
            </a:r>
            <a:r>
              <a:rPr lang="en-US" altLang="zh-CN" sz="1800" b="1" dirty="0">
                <a:latin typeface="仿宋" panose="02010609060101010101" pitchFamily="49" charset="-122"/>
                <a:ea typeface="仿宋" panose="02010609060101010101" pitchFamily="49" charset="-122"/>
                <a:cs typeface="+mn-cs"/>
              </a:rPr>
              <a:t>SQL Server 2016</a:t>
            </a:r>
            <a:r>
              <a:rPr lang="zh-CN" altLang="en-US" sz="1800" b="1" dirty="0">
                <a:latin typeface="仿宋" panose="02010609060101010101" pitchFamily="49" charset="-122"/>
                <a:ea typeface="仿宋" panose="02010609060101010101" pitchFamily="49" charset="-122"/>
                <a:cs typeface="+mn-cs"/>
              </a:rPr>
              <a:t>。</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）理解默认实例和命名实例。</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）能够根据用户需要安装相应的组件。</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4</a:t>
            </a:r>
            <a:r>
              <a:rPr lang="zh-CN" altLang="en-US" sz="1800" b="1" dirty="0">
                <a:latin typeface="仿宋" panose="02010609060101010101" pitchFamily="49" charset="-122"/>
                <a:ea typeface="仿宋" panose="02010609060101010101" pitchFamily="49" charset="-122"/>
                <a:cs typeface="+mn-cs"/>
              </a:rPr>
              <a:t>）了解常用的数据库管理系统，激发爱国热情</a:t>
            </a:r>
            <a:r>
              <a:rPr lang="zh-CN" altLang="en-US" sz="1800" b="1" dirty="0" smtClean="0">
                <a:latin typeface="仿宋" panose="02010609060101010101" pitchFamily="49" charset="-122"/>
                <a:ea typeface="仿宋" panose="02010609060101010101" pitchFamily="49" charset="-122"/>
                <a:cs typeface="+mn-cs"/>
              </a:rPr>
              <a:t>。</a:t>
            </a:r>
            <a:endParaRPr lang="zh-CN" altLang="en-US" sz="1800" b="1" dirty="0">
              <a:latin typeface="仿宋" panose="02010609060101010101" pitchFamily="49" charset="-122"/>
              <a:ea typeface="仿宋" panose="02010609060101010101" pitchFamily="49" charset="-122"/>
              <a:cs typeface="+mn-cs"/>
            </a:endParaRPr>
          </a:p>
          <a:p>
            <a:pPr marL="533400" indent="-533400" eaLnBrk="1" hangingPunct="1"/>
            <a:r>
              <a:rPr lang="zh-CN" altLang="en-US" dirty="0" smtClean="0"/>
              <a:t>任务分析</a:t>
            </a:r>
            <a:endParaRPr lang="en-US" altLang="zh-CN" dirty="0" smtClean="0"/>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从下载的 </a:t>
            </a:r>
            <a:r>
              <a:rPr lang="en-US" altLang="zh-CN" sz="1800" b="1" dirty="0">
                <a:latin typeface="仿宋" panose="02010609060101010101" pitchFamily="49" charset="-122"/>
                <a:ea typeface="仿宋" panose="02010609060101010101" pitchFamily="49" charset="-122"/>
                <a:cs typeface="+mn-cs"/>
              </a:rPr>
              <a:t>SQL Server 2016 </a:t>
            </a:r>
            <a:r>
              <a:rPr lang="zh-CN" altLang="en-US" sz="1800" b="1" dirty="0">
                <a:latin typeface="仿宋" panose="02010609060101010101" pitchFamily="49" charset="-122"/>
                <a:ea typeface="仿宋" panose="02010609060101010101" pitchFamily="49" charset="-122"/>
                <a:cs typeface="+mn-cs"/>
              </a:rPr>
              <a:t>安装包中运行 </a:t>
            </a:r>
            <a:r>
              <a:rPr lang="en-US" altLang="zh-CN" sz="1800" b="1" dirty="0">
                <a:latin typeface="仿宋" panose="02010609060101010101" pitchFamily="49" charset="-122"/>
                <a:ea typeface="仿宋" panose="02010609060101010101" pitchFamily="49" charset="-122"/>
                <a:cs typeface="+mn-cs"/>
              </a:rPr>
              <a:t>setup.exe </a:t>
            </a:r>
            <a:r>
              <a:rPr lang="zh-CN" altLang="en-US" sz="1800" b="1" dirty="0">
                <a:latin typeface="仿宋" panose="02010609060101010101" pitchFamily="49" charset="-122"/>
                <a:ea typeface="仿宋" panose="02010609060101010101" pitchFamily="49" charset="-122"/>
                <a:cs typeface="+mn-cs"/>
              </a:rPr>
              <a:t>文件，安装向导将运行 </a:t>
            </a:r>
            <a:r>
              <a:rPr lang="en-US" altLang="zh-CN" sz="1800" b="1" dirty="0">
                <a:latin typeface="仿宋" panose="02010609060101010101" pitchFamily="49" charset="-122"/>
                <a:ea typeface="仿宋" panose="02010609060101010101" pitchFamily="49" charset="-122"/>
                <a:cs typeface="+mn-cs"/>
              </a:rPr>
              <a:t>SQL </a:t>
            </a:r>
            <a:r>
              <a:rPr lang="en-US" altLang="zh-CN" sz="1800" b="1" dirty="0" smtClean="0">
                <a:latin typeface="仿宋" panose="02010609060101010101" pitchFamily="49" charset="-122"/>
                <a:ea typeface="仿宋" panose="02010609060101010101" pitchFamily="49" charset="-122"/>
                <a:cs typeface="+mn-cs"/>
              </a:rPr>
              <a:t>Server </a:t>
            </a:r>
            <a:r>
              <a:rPr lang="zh-CN" altLang="en-US" sz="1800" b="1" dirty="0">
                <a:latin typeface="仿宋" panose="02010609060101010101" pitchFamily="49" charset="-122"/>
                <a:ea typeface="仿宋" panose="02010609060101010101" pitchFamily="49" charset="-122"/>
                <a:cs typeface="+mn-cs"/>
              </a:rPr>
              <a:t>安装中心，要进行 </a:t>
            </a:r>
            <a:r>
              <a:rPr lang="en-US" altLang="zh-CN" sz="1800" b="1" dirty="0">
                <a:latin typeface="仿宋" panose="02010609060101010101" pitchFamily="49" charset="-122"/>
                <a:ea typeface="仿宋" panose="02010609060101010101" pitchFamily="49" charset="-122"/>
                <a:cs typeface="+mn-cs"/>
              </a:rPr>
              <a:t>SQL Server </a:t>
            </a:r>
            <a:r>
              <a:rPr lang="zh-CN" altLang="en-US" sz="1800" b="1" dirty="0">
                <a:latin typeface="仿宋" panose="02010609060101010101" pitchFamily="49" charset="-122"/>
                <a:ea typeface="仿宋" panose="02010609060101010101" pitchFamily="49" charset="-122"/>
                <a:cs typeface="+mn-cs"/>
              </a:rPr>
              <a:t>安装，首先选择左侧导航区域中的“安装”，</a:t>
            </a:r>
            <a:r>
              <a:rPr lang="zh-CN" altLang="en-US" sz="1800" b="1" dirty="0" smtClean="0">
                <a:latin typeface="仿宋" panose="02010609060101010101" pitchFamily="49" charset="-122"/>
                <a:ea typeface="仿宋" panose="02010609060101010101" pitchFamily="49" charset="-122"/>
                <a:cs typeface="+mn-cs"/>
              </a:rPr>
              <a:t>单击右侧</a:t>
            </a:r>
            <a:r>
              <a:rPr lang="zh-CN" altLang="en-US" sz="1800" b="1" dirty="0">
                <a:latin typeface="仿宋" panose="02010609060101010101" pitchFamily="49" charset="-122"/>
                <a:ea typeface="仿宋" panose="02010609060101010101" pitchFamily="49" charset="-122"/>
                <a:cs typeface="+mn-cs"/>
              </a:rPr>
              <a:t>“新建</a:t>
            </a:r>
            <a:r>
              <a:rPr lang="en-US" altLang="zh-CN" sz="1800" b="1" dirty="0">
                <a:latin typeface="仿宋" panose="02010609060101010101" pitchFamily="49" charset="-122"/>
                <a:ea typeface="仿宋" panose="02010609060101010101" pitchFamily="49" charset="-122"/>
                <a:cs typeface="+mn-cs"/>
              </a:rPr>
              <a:t>SQL Server</a:t>
            </a:r>
            <a:r>
              <a:rPr lang="zh-CN" altLang="en-US" sz="1800" b="1" dirty="0">
                <a:latin typeface="仿宋" panose="02010609060101010101" pitchFamily="49" charset="-122"/>
                <a:ea typeface="仿宋" panose="02010609060101010101" pitchFamily="49" charset="-122"/>
                <a:cs typeface="+mn-cs"/>
              </a:rPr>
              <a:t>独立安装或向现有安装添加功能”，根据向导提示按照步骤安装</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a:latin typeface="仿宋" panose="02010609060101010101" pitchFamily="49" charset="-122"/>
              <a:ea typeface="仿宋" panose="02010609060101010101" pitchFamily="49" charset="-122"/>
              <a:cs typeface="+mn-cs"/>
            </a:endParaRPr>
          </a:p>
          <a:p>
            <a:pPr marL="914400" lvl="1" indent="-457200" eaLnBrk="1" hangingPunct="1">
              <a:buFont typeface="Wingdings" pitchFamily="2" charset="2"/>
              <a:buNone/>
            </a:pPr>
            <a:endParaRPr lang="zh-CN" altLang="en-US" dirty="0" smtClean="0"/>
          </a:p>
        </p:txBody>
      </p:sp>
    </p:spTree>
    <p:extLst>
      <p:ext uri="{BB962C8B-B14F-4D97-AF65-F5344CB8AC3E}">
        <p14:creationId xmlns:p14="http://schemas.microsoft.com/office/powerpoint/2010/main" val="17491988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539552" y="188640"/>
            <a:ext cx="7391400" cy="563563"/>
          </a:xfrm>
        </p:spPr>
        <p:txBody>
          <a:bodyPr/>
          <a:lstStyle/>
          <a:p>
            <a:pPr eaLnBrk="1" hangingPunct="1"/>
            <a:r>
              <a:rPr lang="zh-CN" altLang="en-US" dirty="0"/>
              <a:t>学习任务二   </a:t>
            </a:r>
            <a:r>
              <a:rPr lang="en-US" altLang="zh-CN" dirty="0"/>
              <a:t> SQL Server 2016</a:t>
            </a:r>
            <a:r>
              <a:rPr lang="zh-CN" altLang="en-US" dirty="0"/>
              <a:t>及其组件安装 </a:t>
            </a:r>
            <a:endParaRPr lang="zh-CN" altLang="en-US" dirty="0" smtClean="0"/>
          </a:p>
        </p:txBody>
      </p:sp>
      <p:sp>
        <p:nvSpPr>
          <p:cNvPr id="45060" name="Rectangle 3"/>
          <p:cNvSpPr>
            <a:spLocks noGrp="1" noChangeArrowheads="1"/>
          </p:cNvSpPr>
          <p:nvPr>
            <p:ph idx="1"/>
          </p:nvPr>
        </p:nvSpPr>
        <p:spPr>
          <a:xfrm>
            <a:off x="473075" y="1701800"/>
            <a:ext cx="8229600" cy="4495800"/>
          </a:xfrm>
          <a:noFill/>
        </p:spPr>
        <p:txBody>
          <a:bodyPr/>
          <a:lstStyle/>
          <a:p>
            <a:pPr marL="533400" indent="-533400" eaLnBrk="1" hangingPunct="1"/>
            <a:r>
              <a:rPr lang="zh-CN" altLang="en-US" dirty="0" smtClean="0"/>
              <a:t>任务实施</a:t>
            </a: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smtClean="0">
                <a:latin typeface="仿宋" panose="02010609060101010101" pitchFamily="49" charset="-122"/>
                <a:ea typeface="仿宋" panose="02010609060101010101" pitchFamily="49" charset="-122"/>
                <a:cs typeface="+mn-cs"/>
              </a:rPr>
              <a:t>1</a:t>
            </a:r>
            <a:r>
              <a:rPr lang="zh-CN" altLang="en-US" sz="1800" b="1" dirty="0">
                <a:latin typeface="仿宋" panose="02010609060101010101" pitchFamily="49" charset="-122"/>
                <a:ea typeface="仿宋" panose="02010609060101010101" pitchFamily="49" charset="-122"/>
                <a:cs typeface="+mn-cs"/>
              </a:rPr>
              <a:t>）双击</a:t>
            </a:r>
            <a:r>
              <a:rPr lang="en-US" altLang="zh-CN" sz="1800" b="1" dirty="0" smtClean="0">
                <a:latin typeface="仿宋" panose="02010609060101010101" pitchFamily="49" charset="-122"/>
                <a:ea typeface="仿宋" panose="02010609060101010101" pitchFamily="49" charset="-122"/>
                <a:cs typeface="+mn-cs"/>
              </a:rPr>
              <a:t>Setup.exe</a:t>
            </a:r>
            <a:r>
              <a:rPr lang="zh-CN" altLang="en-US" sz="1800" b="1" dirty="0" smtClean="0">
                <a:latin typeface="仿宋" panose="02010609060101010101" pitchFamily="49" charset="-122"/>
                <a:ea typeface="仿宋" panose="02010609060101010101" pitchFamily="49" charset="-122"/>
                <a:cs typeface="+mn-cs"/>
              </a:rPr>
              <a:t>安装。</a:t>
            </a: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2</a:t>
            </a:r>
            <a:r>
              <a:rPr lang="zh-CN" altLang="en-US" sz="1800" b="1" dirty="0">
                <a:latin typeface="仿宋" panose="02010609060101010101" pitchFamily="49" charset="-122"/>
                <a:ea typeface="仿宋" panose="02010609060101010101" pitchFamily="49" charset="-122"/>
                <a:cs typeface="+mn-cs"/>
              </a:rPr>
              <a:t>）全新安装，输入“产品密钥”。</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3</a:t>
            </a:r>
            <a:r>
              <a:rPr lang="zh-CN" altLang="en-US" sz="1800" b="1" dirty="0">
                <a:latin typeface="仿宋" panose="02010609060101010101" pitchFamily="49" charset="-122"/>
                <a:ea typeface="仿宋" panose="02010609060101010101" pitchFamily="49" charset="-122"/>
                <a:cs typeface="+mn-cs"/>
              </a:rPr>
              <a:t>）接受许可条款，安装“</a:t>
            </a:r>
            <a:r>
              <a:rPr lang="en-US" altLang="zh-CN" sz="1800" b="1" dirty="0">
                <a:latin typeface="仿宋" panose="02010609060101010101" pitchFamily="49" charset="-122"/>
                <a:ea typeface="仿宋" panose="02010609060101010101" pitchFamily="49" charset="-122"/>
                <a:cs typeface="+mn-cs"/>
              </a:rPr>
              <a:t>SQL Server 2016 </a:t>
            </a:r>
            <a:r>
              <a:rPr lang="zh-CN" altLang="en-US" sz="1800" b="1" dirty="0">
                <a:latin typeface="仿宋" panose="02010609060101010101" pitchFamily="49" charset="-122"/>
                <a:ea typeface="仿宋" panose="02010609060101010101" pitchFamily="49" charset="-122"/>
                <a:cs typeface="+mn-cs"/>
              </a:rPr>
              <a:t>安装程序”。</a:t>
            </a: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4</a:t>
            </a:r>
            <a:r>
              <a:rPr lang="zh-CN" altLang="en-US" sz="1800" b="1" dirty="0">
                <a:latin typeface="仿宋" panose="02010609060101010101" pitchFamily="49" charset="-122"/>
                <a:ea typeface="仿宋" panose="02010609060101010101" pitchFamily="49" charset="-122"/>
                <a:cs typeface="+mn-cs"/>
              </a:rPr>
              <a:t>）选择“数据库引擎服务”。</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a:latin typeface="仿宋" panose="02010609060101010101" pitchFamily="49" charset="-122"/>
                <a:ea typeface="仿宋" panose="02010609060101010101" pitchFamily="49" charset="-122"/>
                <a:cs typeface="+mn-cs"/>
              </a:rPr>
              <a:t>（</a:t>
            </a:r>
            <a:r>
              <a:rPr lang="en-US" altLang="zh-CN" sz="1800" b="1" dirty="0">
                <a:latin typeface="仿宋" panose="02010609060101010101" pitchFamily="49" charset="-122"/>
                <a:ea typeface="仿宋" panose="02010609060101010101" pitchFamily="49" charset="-122"/>
                <a:cs typeface="+mn-cs"/>
              </a:rPr>
              <a:t>5</a:t>
            </a:r>
            <a:r>
              <a:rPr lang="zh-CN" altLang="en-US" sz="1800" b="1" dirty="0">
                <a:latin typeface="仿宋" panose="02010609060101010101" pitchFamily="49" charset="-122"/>
                <a:ea typeface="仿宋" panose="02010609060101010101" pitchFamily="49" charset="-122"/>
                <a:cs typeface="+mn-cs"/>
              </a:rPr>
              <a:t>）选中“默认实例”</a:t>
            </a:r>
            <a:r>
              <a:rPr lang="zh-CN" altLang="en-US" sz="1800" b="1" dirty="0" smtClean="0">
                <a:latin typeface="仿宋" panose="02010609060101010101" pitchFamily="49" charset="-122"/>
                <a:ea typeface="仿宋" panose="02010609060101010101" pitchFamily="49" charset="-122"/>
                <a:cs typeface="+mn-cs"/>
              </a:rPr>
              <a:t>。</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smtClean="0">
                <a:latin typeface="仿宋" panose="02010609060101010101" pitchFamily="49" charset="-122"/>
                <a:ea typeface="仿宋" panose="02010609060101010101" pitchFamily="49" charset="-122"/>
                <a:cs typeface="+mn-cs"/>
              </a:rPr>
              <a:t>6</a:t>
            </a:r>
            <a:r>
              <a:rPr lang="zh-CN" altLang="en-US" sz="1800" b="1" dirty="0" smtClean="0">
                <a:latin typeface="仿宋" panose="02010609060101010101" pitchFamily="49" charset="-122"/>
                <a:ea typeface="仿宋" panose="02010609060101010101" pitchFamily="49" charset="-122"/>
                <a:cs typeface="+mn-cs"/>
              </a:rPr>
              <a:t>）配置“服务器配置”对话框。</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smtClean="0">
                <a:latin typeface="仿宋" panose="02010609060101010101" pitchFamily="49" charset="-122"/>
                <a:ea typeface="仿宋" panose="02010609060101010101" pitchFamily="49" charset="-122"/>
                <a:cs typeface="+mn-cs"/>
              </a:rPr>
              <a:t>7</a:t>
            </a:r>
            <a:r>
              <a:rPr lang="zh-CN" altLang="en-US" sz="1800" b="1" dirty="0">
                <a:latin typeface="仿宋" panose="02010609060101010101" pitchFamily="49" charset="-122"/>
                <a:ea typeface="仿宋" panose="02010609060101010101" pitchFamily="49" charset="-122"/>
                <a:cs typeface="+mn-cs"/>
              </a:rPr>
              <a:t>）配置“数据库引擎配置”</a:t>
            </a:r>
            <a:r>
              <a:rPr lang="zh-CN" altLang="en-US" sz="1800" b="1" dirty="0" smtClean="0">
                <a:latin typeface="仿宋" panose="02010609060101010101" pitchFamily="49" charset="-122"/>
                <a:ea typeface="仿宋" panose="02010609060101010101" pitchFamily="49" charset="-122"/>
                <a:cs typeface="+mn-cs"/>
              </a:rPr>
              <a:t>对话框。</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smtClean="0">
                <a:latin typeface="仿宋" panose="02010609060101010101" pitchFamily="49" charset="-122"/>
                <a:ea typeface="仿宋" panose="02010609060101010101" pitchFamily="49" charset="-122"/>
                <a:cs typeface="+mn-cs"/>
              </a:rPr>
              <a:t>8</a:t>
            </a:r>
            <a:r>
              <a:rPr lang="zh-CN" altLang="en-US" sz="1800" b="1" dirty="0">
                <a:latin typeface="仿宋" panose="02010609060101010101" pitchFamily="49" charset="-122"/>
                <a:ea typeface="仿宋" panose="02010609060101010101" pitchFamily="49" charset="-122"/>
                <a:cs typeface="+mn-cs"/>
              </a:rPr>
              <a:t>）配置</a:t>
            </a:r>
            <a:r>
              <a:rPr lang="zh-CN" altLang="en-US" sz="1800" b="1" dirty="0" smtClean="0">
                <a:latin typeface="仿宋" panose="02010609060101010101" pitchFamily="49" charset="-122"/>
                <a:ea typeface="仿宋" panose="02010609060101010101" pitchFamily="49" charset="-122"/>
                <a:cs typeface="+mn-cs"/>
              </a:rPr>
              <a:t>“功能选择”对话框。</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smtClean="0">
                <a:latin typeface="仿宋" panose="02010609060101010101" pitchFamily="49" charset="-122"/>
                <a:ea typeface="仿宋" panose="02010609060101010101" pitchFamily="49" charset="-122"/>
                <a:cs typeface="+mn-cs"/>
              </a:rPr>
              <a:t>9</a:t>
            </a:r>
            <a:r>
              <a:rPr lang="zh-CN" altLang="en-US" sz="1800" b="1" dirty="0">
                <a:latin typeface="仿宋" panose="02010609060101010101" pitchFamily="49" charset="-122"/>
                <a:ea typeface="仿宋" panose="02010609060101010101" pitchFamily="49" charset="-122"/>
                <a:cs typeface="+mn-cs"/>
              </a:rPr>
              <a:t>）配置“功能配置规则”</a:t>
            </a:r>
            <a:r>
              <a:rPr lang="zh-CN" altLang="en-US" sz="1800" b="1" dirty="0" smtClean="0">
                <a:latin typeface="仿宋" panose="02010609060101010101" pitchFamily="49" charset="-122"/>
                <a:ea typeface="仿宋" panose="02010609060101010101" pitchFamily="49" charset="-122"/>
                <a:cs typeface="+mn-cs"/>
              </a:rPr>
              <a:t>对话框。</a:t>
            </a:r>
            <a:endParaRPr lang="en-US" altLang="zh-CN" sz="1800" b="1" dirty="0" smtClean="0">
              <a:latin typeface="仿宋" panose="02010609060101010101" pitchFamily="49" charset="-122"/>
              <a:ea typeface="仿宋" panose="02010609060101010101" pitchFamily="49" charset="-122"/>
              <a:cs typeface="+mn-cs"/>
            </a:endParaRPr>
          </a:p>
          <a:p>
            <a:pPr marL="457200" lvl="1" indent="0" eaLnBrk="1" hangingPunct="1">
              <a:buNone/>
            </a:pPr>
            <a:r>
              <a:rPr lang="zh-CN" altLang="en-US" sz="1800" b="1" dirty="0" smtClean="0">
                <a:latin typeface="仿宋" panose="02010609060101010101" pitchFamily="49" charset="-122"/>
                <a:ea typeface="仿宋" panose="02010609060101010101" pitchFamily="49" charset="-122"/>
                <a:cs typeface="+mn-cs"/>
              </a:rPr>
              <a:t>（</a:t>
            </a:r>
            <a:r>
              <a:rPr lang="en-US" altLang="zh-CN" sz="1800" b="1" dirty="0" smtClean="0">
                <a:latin typeface="仿宋" panose="02010609060101010101" pitchFamily="49" charset="-122"/>
                <a:ea typeface="仿宋" panose="02010609060101010101" pitchFamily="49" charset="-122"/>
                <a:cs typeface="+mn-cs"/>
              </a:rPr>
              <a:t>10</a:t>
            </a:r>
            <a:r>
              <a:rPr lang="zh-CN" altLang="en-US" sz="1800" b="1" dirty="0" smtClean="0">
                <a:latin typeface="仿宋" panose="02010609060101010101" pitchFamily="49" charset="-122"/>
                <a:ea typeface="仿宋" panose="02010609060101010101" pitchFamily="49" charset="-122"/>
                <a:cs typeface="+mn-cs"/>
              </a:rPr>
              <a:t>）安装。</a:t>
            </a:r>
            <a:endParaRPr lang="zh-CN" altLang="en-US" sz="1800" b="1" dirty="0">
              <a:latin typeface="仿宋" panose="02010609060101010101" pitchFamily="49" charset="-122"/>
              <a:ea typeface="仿宋" panose="02010609060101010101" pitchFamily="49" charset="-122"/>
              <a:cs typeface="+mn-cs"/>
            </a:endParaRPr>
          </a:p>
        </p:txBody>
      </p:sp>
      <p:pic>
        <p:nvPicPr>
          <p:cNvPr id="2" name="图片 1"/>
          <p:cNvPicPr>
            <a:picLocks noChangeAspect="1"/>
          </p:cNvPicPr>
          <p:nvPr/>
        </p:nvPicPr>
        <p:blipFill>
          <a:blip r:embed="rId2"/>
          <a:stretch>
            <a:fillRect/>
          </a:stretch>
        </p:blipFill>
        <p:spPr>
          <a:xfrm>
            <a:off x="6444208" y="4653136"/>
            <a:ext cx="1316638" cy="684251"/>
          </a:xfrm>
          <a:prstGeom prst="rect">
            <a:avLst/>
          </a:prstGeom>
        </p:spPr>
      </p:pic>
    </p:spTree>
    <p:extLst>
      <p:ext uri="{BB962C8B-B14F-4D97-AF65-F5344CB8AC3E}">
        <p14:creationId xmlns:p14="http://schemas.microsoft.com/office/powerpoint/2010/main" val="810995434"/>
      </p:ext>
    </p:extLst>
  </p:cSld>
  <p:clrMapOvr>
    <a:masterClrMapping/>
  </p:clrMapOvr>
  <p:timing>
    <p:tnLst>
      <p:par>
        <p:cTn id="1" dur="indefinite" restart="never" nodeType="tmRoot"/>
      </p:par>
    </p:tnLst>
  </p:timing>
</p:sld>
</file>

<file path=ppt/theme/theme1.xml><?xml version="1.0" encoding="utf-8"?>
<a:theme xmlns:a="http://schemas.openxmlformats.org/drawingml/2006/main" name="2_新思境PPT设计 QQ:43618906">
  <a:themeElements>
    <a:clrScheme name="2_新思境PPT设计 QQ:43618906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009DD9"/>
      </a:hlink>
      <a:folHlink>
        <a:srgbClr val="85DFD0"/>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极目远眺">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ln cap="rnd"/>
      </a:spPr>
      <a:bodyPr wrap="square" rtlCol="0">
        <a:spAutoFit/>
      </a:bodyPr>
      <a:lstStyle>
        <a:defPPr marL="285750" indent="-285750">
          <a:buFont typeface="Arial" pitchFamily="34" charset="0"/>
          <a:buChar char="•"/>
          <a:defRPr dirty="0" smtClean="0">
            <a:latin typeface="+mj-ea"/>
            <a:ea typeface="+mj-ea"/>
          </a:defRPr>
        </a:defPPr>
      </a:lstStyle>
      <a:style>
        <a:lnRef idx="2">
          <a:schemeClr val="accent1"/>
        </a:lnRef>
        <a:fillRef idx="1">
          <a:schemeClr val="lt1"/>
        </a:fillRef>
        <a:effectRef idx="0">
          <a:schemeClr val="accent1"/>
        </a:effectRef>
        <a:fontRef idx="minor">
          <a:schemeClr val="dk1"/>
        </a:fontRef>
      </a:style>
    </a:txDef>
  </a:objectDefaults>
  <a:extraClrSchemeLst>
    <a:extraClrScheme>
      <a:clrScheme name="2_新思境PPT设计 QQ:43618906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009DD9"/>
        </a:hlink>
        <a:folHlink>
          <a:srgbClr val="85DFD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618</TotalTime>
  <Words>3023</Words>
  <Application>Microsoft Office PowerPoint</Application>
  <PresentationFormat>全屏显示(4:3)</PresentationFormat>
  <Paragraphs>229</Paragraphs>
  <Slides>32</Slides>
  <Notes>2</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32</vt:i4>
      </vt:variant>
    </vt:vector>
  </HeadingPairs>
  <TitlesOfParts>
    <vt:vector size="46" baseType="lpstr">
      <vt:lpstr>Franklin Gothic Book</vt:lpstr>
      <vt:lpstr>仿宋</vt:lpstr>
      <vt:lpstr>黑体</vt:lpstr>
      <vt:lpstr>楷体_GB2312</vt:lpstr>
      <vt:lpstr>宋体</vt:lpstr>
      <vt:lpstr>微软雅黑</vt:lpstr>
      <vt:lpstr>Arial</vt:lpstr>
      <vt:lpstr>Constantia</vt:lpstr>
      <vt:lpstr>Franklin Gothic Medium</vt:lpstr>
      <vt:lpstr>Helvetica</vt:lpstr>
      <vt:lpstr>Tahoma</vt:lpstr>
      <vt:lpstr>Times New Roman</vt:lpstr>
      <vt:lpstr>Wingdings</vt:lpstr>
      <vt:lpstr>2_新思境PPT设计 QQ:43618906</vt:lpstr>
      <vt:lpstr>SQL Server 2016数据库 项目教程</vt:lpstr>
      <vt:lpstr>安装SQL Server 2016管理系统</vt:lpstr>
      <vt:lpstr>学习目标</vt:lpstr>
      <vt:lpstr>知识重点</vt:lpstr>
      <vt:lpstr>知识难点</vt:lpstr>
      <vt:lpstr>学习任务一    安装JDK</vt:lpstr>
      <vt:lpstr>学习任务一    安装JDK</vt:lpstr>
      <vt:lpstr>学习任务二    SQL Server 2016及其组件安装  </vt:lpstr>
      <vt:lpstr>学习任务二    SQL Server 2016及其组件安装 </vt:lpstr>
      <vt:lpstr>学习任务三   安装 SQL Server Management Studio(SSMS) </vt:lpstr>
      <vt:lpstr>PowerPoint 演示文稿</vt:lpstr>
      <vt:lpstr>学习任务四    SQL Server Management Studio的使用  </vt:lpstr>
      <vt:lpstr>学习任务四      SQL Server Management Studio的使用 </vt:lpstr>
      <vt:lpstr>知识链接</vt:lpstr>
      <vt:lpstr>知识链接</vt:lpstr>
      <vt:lpstr>知识链接</vt:lpstr>
      <vt:lpstr>知识链接</vt:lpstr>
      <vt:lpstr>知识链接</vt:lpstr>
      <vt:lpstr>知识链接</vt:lpstr>
      <vt:lpstr>知识链接</vt:lpstr>
      <vt:lpstr>知识链接</vt:lpstr>
      <vt:lpstr>知识链接</vt:lpstr>
      <vt:lpstr>知识扩展</vt:lpstr>
      <vt:lpstr>知识扩展</vt:lpstr>
      <vt:lpstr>知识扩展</vt:lpstr>
      <vt:lpstr>知识扩展</vt:lpstr>
      <vt:lpstr>知识扩展</vt:lpstr>
      <vt:lpstr>知识扩展</vt:lpstr>
      <vt:lpstr>知识扩展</vt:lpstr>
      <vt:lpstr>知识扩展</vt:lpstr>
      <vt:lpstr>项目总结</vt:lpstr>
      <vt:lpstr>项目实战</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第1章内容回顾</dc:title>
  <dc:creator>xiaojing.dai</dc:creator>
  <cp:lastModifiedBy>Administrator</cp:lastModifiedBy>
  <cp:revision>101</cp:revision>
  <dcterms:created xsi:type="dcterms:W3CDTF">2006-03-08T06:55:38Z</dcterms:created>
  <dcterms:modified xsi:type="dcterms:W3CDTF">2020-09-16T00:28:02Z</dcterms:modified>
</cp:coreProperties>
</file>